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Ibarra Real Nova Italics" panose="020B0604020202020204" charset="0"/>
      <p:regular r:id="rId12"/>
    </p:embeddedFont>
    <p:embeddedFont>
      <p:font typeface="Black Mango Semi-Bold" panose="020B0604020202020204" charset="0"/>
      <p:regular r:id="rId13"/>
    </p:embeddedFont>
    <p:embeddedFont>
      <p:font typeface="Arimo" panose="020B0604020202020204" charset="0"/>
      <p:regular r:id="rId14"/>
    </p:embeddedFont>
    <p:embeddedFont>
      <p:font typeface="Oswald Bold" panose="020B0604020202020204" charset="0"/>
      <p:regular r:id="rId15"/>
    </p:embeddedFont>
    <p:embeddedFont>
      <p:font typeface="Calibri" panose="020F0502020204030204" pitchFamily="34" charset="0"/>
      <p:regular r:id="rId16"/>
      <p:bold r:id="rId17"/>
      <p:italic r:id="rId18"/>
      <p:boldItalic r:id="rId19"/>
    </p:embeddedFont>
    <p:embeddedFont>
      <p:font typeface="Ibarra Real Nova" panose="020B0604020202020204" charset="0"/>
      <p:regular r:id="rId20"/>
    </p:embeddedFont>
    <p:embeddedFont>
      <p:font typeface="Glass Antiqua"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69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jpeg>
</file>

<file path=ppt/media/image10.png>
</file>

<file path=ppt/media/image11.jpeg>
</file>

<file path=ppt/media/image12.png>
</file>

<file path=ppt/media/image13.png>
</file>

<file path=ppt/media/image13.svg>
</file>

<file path=ppt/media/image14.png>
</file>

<file path=ppt/media/image15.png>
</file>

<file path=ppt/media/image15.sv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2.svg>
</file>

<file path=ppt/media/image23.png>
</file>

<file path=ppt/media/image24.png>
</file>

<file path=ppt/media/image25.png>
</file>

<file path=ppt/media/image26.png>
</file>

<file path=ppt/media/image29.svg>
</file>

<file path=ppt/media/image3.png>
</file>

<file path=ppt/media/image32.svg>
</file>

<file path=ppt/media/image35.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35.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image" Target="../media/image15.svg"/><Relationship Id="rId4" Type="http://schemas.openxmlformats.org/officeDocument/2006/relationships/image" Target="../media/image7.png"/><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1.jpeg"/><Relationship Id="rId1" Type="http://schemas.openxmlformats.org/officeDocument/2006/relationships/slideLayout" Target="../slideLayouts/slideLayout7.xml"/><Relationship Id="rId6" Type="http://schemas.openxmlformats.org/officeDocument/2006/relationships/image" Target="../media/image14.png"/><Relationship Id="rId11" Type="http://schemas.openxmlformats.org/officeDocument/2006/relationships/image" Target="../media/image17.png"/><Relationship Id="rId5" Type="http://schemas.openxmlformats.org/officeDocument/2006/relationships/image" Target="../media/image13.png"/><Relationship Id="rId10" Type="http://schemas.openxmlformats.org/officeDocument/2006/relationships/image" Target="../media/image22.svg"/><Relationship Id="rId4" Type="http://schemas.openxmlformats.org/officeDocument/2006/relationships/image" Target="../media/image12.png"/><Relationship Id="rId9" Type="http://schemas.openxmlformats.org/officeDocument/2006/relationships/image" Target="../media/image16.pn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1.jpeg"/><Relationship Id="rId1" Type="http://schemas.openxmlformats.org/officeDocument/2006/relationships/slideLayout" Target="../slideLayouts/slideLayout7.xml"/><Relationship Id="rId6" Type="http://schemas.openxmlformats.org/officeDocument/2006/relationships/image" Target="../media/image14.png"/><Relationship Id="rId11" Type="http://schemas.openxmlformats.org/officeDocument/2006/relationships/image" Target="../media/image18.png"/><Relationship Id="rId5" Type="http://schemas.openxmlformats.org/officeDocument/2006/relationships/image" Target="../media/image13.png"/><Relationship Id="rId10" Type="http://schemas.openxmlformats.org/officeDocument/2006/relationships/image" Target="../media/image22.svg"/><Relationship Id="rId4" Type="http://schemas.openxmlformats.org/officeDocument/2006/relationships/image" Target="../media/image12.png"/><Relationship Id="rId9"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9.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9.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3.png"/><Relationship Id="rId4" Type="http://schemas.openxmlformats.org/officeDocument/2006/relationships/image" Target="../media/image29.svg"/></Relationships>
</file>

<file path=ppt/slides/_rels/slide9.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2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81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000" b="-9000"/>
            </a:stretch>
          </a:blipFill>
        </p:spPr>
      </p:sp>
      <p:sp>
        <p:nvSpPr>
          <p:cNvPr id="3" name="Freeform 3"/>
          <p:cNvSpPr/>
          <p:nvPr/>
        </p:nvSpPr>
        <p:spPr>
          <a:xfrm>
            <a:off x="3057708" y="647700"/>
            <a:ext cx="12431663" cy="10093412"/>
          </a:xfrm>
          <a:custGeom>
            <a:avLst/>
            <a:gdLst/>
            <a:ahLst/>
            <a:cxnLst/>
            <a:rect l="l" t="t" r="r" b="b"/>
            <a:pathLst>
              <a:path w="12431663" h="10093412">
                <a:moveTo>
                  <a:pt x="0" y="0"/>
                </a:moveTo>
                <a:lnTo>
                  <a:pt x="12431663" y="0"/>
                </a:lnTo>
                <a:lnTo>
                  <a:pt x="12431663" y="10093411"/>
                </a:lnTo>
                <a:lnTo>
                  <a:pt x="0" y="10093411"/>
                </a:lnTo>
                <a:lnTo>
                  <a:pt x="0" y="0"/>
                </a:lnTo>
                <a:close/>
              </a:path>
            </a:pathLst>
          </a:custGeom>
          <a:blipFill>
            <a:blip r:embed="rId3"/>
            <a:stretch>
              <a:fillRect l="-2031" r="-2031"/>
            </a:stretch>
          </a:blipFill>
        </p:spPr>
      </p:sp>
      <p:sp>
        <p:nvSpPr>
          <p:cNvPr id="5" name="Freeform 5"/>
          <p:cNvSpPr/>
          <p:nvPr/>
        </p:nvSpPr>
        <p:spPr>
          <a:xfrm flipH="1">
            <a:off x="-412920" y="6126851"/>
            <a:ext cx="4372167" cy="5836389"/>
          </a:xfrm>
          <a:custGeom>
            <a:avLst/>
            <a:gdLst/>
            <a:ahLst/>
            <a:cxnLst/>
            <a:rect l="l" t="t" r="r" b="b"/>
            <a:pathLst>
              <a:path w="4372167" h="5836389">
                <a:moveTo>
                  <a:pt x="4372167" y="0"/>
                </a:moveTo>
                <a:lnTo>
                  <a:pt x="0" y="0"/>
                </a:lnTo>
                <a:lnTo>
                  <a:pt x="0" y="5836389"/>
                </a:lnTo>
                <a:lnTo>
                  <a:pt x="4372167" y="5836389"/>
                </a:lnTo>
                <a:lnTo>
                  <a:pt x="4372167" y="0"/>
                </a:lnTo>
                <a:close/>
              </a:path>
            </a:pathLst>
          </a:custGeom>
          <a:blipFill>
            <a:blip r:embed="rId4"/>
            <a:stretch>
              <a:fillRect/>
            </a:stretch>
          </a:blipFill>
        </p:spPr>
      </p:sp>
      <p:sp>
        <p:nvSpPr>
          <p:cNvPr id="9" name="TextBox 9"/>
          <p:cNvSpPr txBox="1"/>
          <p:nvPr/>
        </p:nvSpPr>
        <p:spPr>
          <a:xfrm>
            <a:off x="4647662" y="1487336"/>
            <a:ext cx="9651854" cy="4689348"/>
          </a:xfrm>
          <a:prstGeom prst="rect">
            <a:avLst/>
          </a:prstGeom>
        </p:spPr>
        <p:txBody>
          <a:bodyPr lIns="0" tIns="0" rIns="0" bIns="0" rtlCol="0" anchor="t">
            <a:spAutoFit/>
          </a:bodyPr>
          <a:lstStyle/>
          <a:p>
            <a:pPr algn="ctr">
              <a:lnSpc>
                <a:spcPts val="17316"/>
              </a:lnSpc>
            </a:pPr>
            <a:r>
              <a:rPr lang="en-US" sz="22200">
                <a:solidFill>
                  <a:srgbClr val="000000"/>
                </a:solidFill>
                <a:latin typeface="Glass Antiqua"/>
              </a:rPr>
              <a:t>Testing QA</a:t>
            </a:r>
          </a:p>
        </p:txBody>
      </p:sp>
      <p:sp>
        <p:nvSpPr>
          <p:cNvPr id="10" name="TextBox 10"/>
          <p:cNvSpPr txBox="1"/>
          <p:nvPr/>
        </p:nvSpPr>
        <p:spPr>
          <a:xfrm>
            <a:off x="6280560" y="6212734"/>
            <a:ext cx="5985959" cy="1461939"/>
          </a:xfrm>
          <a:prstGeom prst="rect">
            <a:avLst/>
          </a:prstGeom>
        </p:spPr>
        <p:txBody>
          <a:bodyPr lIns="0" tIns="0" rIns="0" bIns="0" rtlCol="0" anchor="t">
            <a:spAutoFit/>
          </a:bodyPr>
          <a:lstStyle/>
          <a:p>
            <a:pPr algn="ctr">
              <a:lnSpc>
                <a:spcPts val="5737"/>
              </a:lnSpc>
            </a:pPr>
            <a:r>
              <a:rPr lang="en-US" sz="4098" spc="479" dirty="0" smtClean="0">
                <a:solidFill>
                  <a:srgbClr val="000000"/>
                </a:solidFill>
                <a:latin typeface="Ibarra Real Nova Italics"/>
              </a:rPr>
              <a:t>Anita </a:t>
            </a:r>
            <a:r>
              <a:rPr lang="en-US" sz="4098" spc="479" dirty="0" err="1" smtClean="0">
                <a:solidFill>
                  <a:srgbClr val="000000"/>
                </a:solidFill>
                <a:latin typeface="Ibarra Real Nova Italics"/>
              </a:rPr>
              <a:t>Fajrianti</a:t>
            </a:r>
            <a:r>
              <a:rPr lang="en-US" sz="4098" spc="479" dirty="0" smtClean="0">
                <a:solidFill>
                  <a:srgbClr val="000000"/>
                </a:solidFill>
                <a:latin typeface="Ibarra Real Nova Italics"/>
              </a:rPr>
              <a:t> </a:t>
            </a:r>
            <a:endParaRPr lang="en-US" sz="4098" spc="479" dirty="0">
              <a:solidFill>
                <a:srgbClr val="000000"/>
              </a:solidFill>
              <a:latin typeface="Ibarra Real Nova Italics"/>
            </a:endParaRPr>
          </a:p>
          <a:p>
            <a:pPr algn="ctr">
              <a:lnSpc>
                <a:spcPts val="5737"/>
              </a:lnSpc>
              <a:spcBef>
                <a:spcPct val="0"/>
              </a:spcBef>
            </a:pPr>
            <a:r>
              <a:rPr lang="en-US" sz="4098" spc="479" smtClean="0">
                <a:solidFill>
                  <a:srgbClr val="000000"/>
                </a:solidFill>
                <a:latin typeface="Ibarra Real Nova Italics"/>
              </a:rPr>
              <a:t>201011400731</a:t>
            </a:r>
            <a:endParaRPr lang="en-US" sz="4098" spc="479" dirty="0">
              <a:solidFill>
                <a:srgbClr val="000000"/>
              </a:solidFill>
              <a:latin typeface="Ibarra Real Nova Itali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7659121">
            <a:off x="15091031" y="5585714"/>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3258071" y="-4629150"/>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grpSp>
        <p:nvGrpSpPr>
          <p:cNvPr id="5" name="Group 5"/>
          <p:cNvGrpSpPr/>
          <p:nvPr/>
        </p:nvGrpSpPr>
        <p:grpSpPr>
          <a:xfrm>
            <a:off x="4236347" y="3202251"/>
            <a:ext cx="9815307" cy="4208864"/>
            <a:chOff x="0" y="0"/>
            <a:chExt cx="1895495" cy="812800"/>
          </a:xfrm>
        </p:grpSpPr>
        <p:sp>
          <p:nvSpPr>
            <p:cNvPr id="6" name="Freeform 6"/>
            <p:cNvSpPr/>
            <p:nvPr/>
          </p:nvSpPr>
          <p:spPr>
            <a:xfrm>
              <a:off x="0" y="0"/>
              <a:ext cx="1895495" cy="812800"/>
            </a:xfrm>
            <a:custGeom>
              <a:avLst/>
              <a:gdLst/>
              <a:ahLst/>
              <a:cxnLst/>
              <a:rect l="l" t="t" r="r" b="b"/>
              <a:pathLst>
                <a:path w="1895495" h="812800">
                  <a:moveTo>
                    <a:pt x="0" y="0"/>
                  </a:moveTo>
                  <a:lnTo>
                    <a:pt x="1895495" y="0"/>
                  </a:lnTo>
                  <a:lnTo>
                    <a:pt x="1895495" y="812800"/>
                  </a:lnTo>
                  <a:lnTo>
                    <a:pt x="0" y="812800"/>
                  </a:lnTo>
                  <a:close/>
                </a:path>
              </a:pathLst>
            </a:custGeom>
            <a:solidFill>
              <a:srgbClr val="000000">
                <a:alpha val="0"/>
              </a:srgbClr>
            </a:solidFill>
            <a:ln w="38100" cap="sq">
              <a:solidFill>
                <a:srgbClr val="000000"/>
              </a:solidFill>
              <a:prstDash val="solid"/>
              <a:miter/>
            </a:ln>
          </p:spPr>
        </p:sp>
        <p:sp>
          <p:nvSpPr>
            <p:cNvPr id="7" name="TextBox 7"/>
            <p:cNvSpPr txBox="1"/>
            <p:nvPr/>
          </p:nvSpPr>
          <p:spPr>
            <a:xfrm>
              <a:off x="0" y="-19050"/>
              <a:ext cx="1895495" cy="831850"/>
            </a:xfrm>
            <a:prstGeom prst="rect">
              <a:avLst/>
            </a:prstGeom>
          </p:spPr>
          <p:txBody>
            <a:bodyPr lIns="50800" tIns="50800" rIns="50800" bIns="50800" rtlCol="0" anchor="ctr"/>
            <a:lstStyle/>
            <a:p>
              <a:pPr algn="ctr">
                <a:lnSpc>
                  <a:spcPts val="2859"/>
                </a:lnSpc>
              </a:pPr>
              <a:endParaRPr/>
            </a:p>
          </p:txBody>
        </p:sp>
      </p:grpSp>
      <p:sp>
        <p:nvSpPr>
          <p:cNvPr id="8" name="TextBox 8"/>
          <p:cNvSpPr txBox="1"/>
          <p:nvPr/>
        </p:nvSpPr>
        <p:spPr>
          <a:xfrm>
            <a:off x="4564341" y="4839538"/>
            <a:ext cx="9815307" cy="1186902"/>
          </a:xfrm>
          <a:prstGeom prst="rect">
            <a:avLst/>
          </a:prstGeom>
        </p:spPr>
        <p:txBody>
          <a:bodyPr lIns="0" tIns="0" rIns="0" bIns="0" rtlCol="0" anchor="t">
            <a:spAutoFit/>
          </a:bodyPr>
          <a:lstStyle/>
          <a:p>
            <a:pPr algn="ctr">
              <a:lnSpc>
                <a:spcPts val="9748"/>
              </a:lnSpc>
            </a:pPr>
            <a:r>
              <a:rPr lang="en-US" sz="7063" spc="692">
                <a:solidFill>
                  <a:srgbClr val="231F20"/>
                </a:solidFill>
                <a:latin typeface="Oswald Bold"/>
              </a:rPr>
              <a:t>TERIMAKASIH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404495"/>
            <a:ext cx="11612677" cy="9220834"/>
          </a:xfrm>
          <a:prstGeom prst="rect">
            <a:avLst/>
          </a:prstGeom>
        </p:spPr>
        <p:txBody>
          <a:bodyPr lIns="0" tIns="0" rIns="0" bIns="0" rtlCol="0" anchor="t">
            <a:spAutoFit/>
          </a:bodyPr>
          <a:lstStyle/>
          <a:p>
            <a:pPr marL="0" lvl="0" indent="0">
              <a:lnSpc>
                <a:spcPts val="18340"/>
              </a:lnSpc>
              <a:spcBef>
                <a:spcPct val="0"/>
              </a:spcBef>
            </a:pPr>
            <a:r>
              <a:rPr lang="en-US" sz="13100">
                <a:solidFill>
                  <a:srgbClr val="3D312B"/>
                </a:solidFill>
                <a:latin typeface="Glass Antiqua"/>
              </a:rPr>
              <a:t>Whitebox testing dan unit test serta implementasi pyhton</a:t>
            </a:r>
          </a:p>
        </p:txBody>
      </p:sp>
      <p:sp>
        <p:nvSpPr>
          <p:cNvPr id="3" name="Freeform 3"/>
          <p:cNvSpPr/>
          <p:nvPr/>
        </p:nvSpPr>
        <p:spPr>
          <a:xfrm rot="-1843616">
            <a:off x="14097089" y="791953"/>
            <a:ext cx="2941850" cy="3571281"/>
          </a:xfrm>
          <a:custGeom>
            <a:avLst/>
            <a:gdLst/>
            <a:ahLst/>
            <a:cxnLst/>
            <a:rect l="l" t="t" r="r" b="b"/>
            <a:pathLst>
              <a:path w="2941850" h="3571281">
                <a:moveTo>
                  <a:pt x="0" y="0"/>
                </a:moveTo>
                <a:lnTo>
                  <a:pt x="2941850" y="0"/>
                </a:lnTo>
                <a:lnTo>
                  <a:pt x="2941850" y="3571281"/>
                </a:lnTo>
                <a:lnTo>
                  <a:pt x="0" y="3571281"/>
                </a:lnTo>
                <a:lnTo>
                  <a:pt x="0" y="0"/>
                </a:lnTo>
                <a:close/>
              </a:path>
            </a:pathLst>
          </a:custGeom>
          <a:blipFill>
            <a:blip r:embed="rId2"/>
            <a:stretch>
              <a:fillRect l="-175" r="-175"/>
            </a:stretch>
          </a:blipFill>
        </p:spPr>
      </p:sp>
      <p:sp>
        <p:nvSpPr>
          <p:cNvPr id="4" name="Freeform 4"/>
          <p:cNvSpPr/>
          <p:nvPr/>
        </p:nvSpPr>
        <p:spPr>
          <a:xfrm rot="705749">
            <a:off x="14097758" y="4717759"/>
            <a:ext cx="3697243" cy="7312604"/>
          </a:xfrm>
          <a:custGeom>
            <a:avLst/>
            <a:gdLst/>
            <a:ahLst/>
            <a:cxnLst/>
            <a:rect l="l" t="t" r="r" b="b"/>
            <a:pathLst>
              <a:path w="3697243" h="7312604">
                <a:moveTo>
                  <a:pt x="0" y="0"/>
                </a:moveTo>
                <a:lnTo>
                  <a:pt x="3697243" y="0"/>
                </a:lnTo>
                <a:lnTo>
                  <a:pt x="3697243" y="7312605"/>
                </a:lnTo>
                <a:lnTo>
                  <a:pt x="0" y="7312605"/>
                </a:lnTo>
                <a:lnTo>
                  <a:pt x="0" y="0"/>
                </a:lnTo>
                <a:close/>
              </a:path>
            </a:pathLst>
          </a:custGeom>
          <a:blipFill>
            <a:blip r:embed="rId3"/>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000" b="-9000"/>
            </a:stretch>
          </a:blipFill>
        </p:spPr>
      </p:sp>
      <p:sp>
        <p:nvSpPr>
          <p:cNvPr id="3" name="Freeform 3"/>
          <p:cNvSpPr/>
          <p:nvPr/>
        </p:nvSpPr>
        <p:spPr>
          <a:xfrm>
            <a:off x="1799154" y="2273868"/>
            <a:ext cx="6318701" cy="6067258"/>
          </a:xfrm>
          <a:custGeom>
            <a:avLst/>
            <a:gdLst/>
            <a:ahLst/>
            <a:cxnLst/>
            <a:rect l="l" t="t" r="r" b="b"/>
            <a:pathLst>
              <a:path w="6318701" h="6067258">
                <a:moveTo>
                  <a:pt x="0" y="0"/>
                </a:moveTo>
                <a:lnTo>
                  <a:pt x="6318701" y="0"/>
                </a:lnTo>
                <a:lnTo>
                  <a:pt x="6318701" y="6067258"/>
                </a:lnTo>
                <a:lnTo>
                  <a:pt x="0" y="6067258"/>
                </a:lnTo>
                <a:lnTo>
                  <a:pt x="0" y="0"/>
                </a:lnTo>
                <a:close/>
              </a:path>
            </a:pathLst>
          </a:custGeom>
          <a:blipFill>
            <a:blip r:embed="rId3"/>
            <a:stretch>
              <a:fillRect l="-2857" t="-11561" r="-2857"/>
            </a:stretch>
          </a:blipFill>
        </p:spPr>
      </p:sp>
      <p:sp>
        <p:nvSpPr>
          <p:cNvPr id="4" name="Freeform 4"/>
          <p:cNvSpPr/>
          <p:nvPr/>
        </p:nvSpPr>
        <p:spPr>
          <a:xfrm>
            <a:off x="9544203" y="2273868"/>
            <a:ext cx="6318701" cy="6425070"/>
          </a:xfrm>
          <a:custGeom>
            <a:avLst/>
            <a:gdLst/>
            <a:ahLst/>
            <a:cxnLst/>
            <a:rect l="l" t="t" r="r" b="b"/>
            <a:pathLst>
              <a:path w="6318701" h="6425070">
                <a:moveTo>
                  <a:pt x="0" y="0"/>
                </a:moveTo>
                <a:lnTo>
                  <a:pt x="6318701" y="0"/>
                </a:lnTo>
                <a:lnTo>
                  <a:pt x="6318701" y="6425070"/>
                </a:lnTo>
                <a:lnTo>
                  <a:pt x="0" y="6425070"/>
                </a:lnTo>
                <a:lnTo>
                  <a:pt x="0" y="0"/>
                </a:lnTo>
                <a:close/>
              </a:path>
            </a:pathLst>
          </a:custGeom>
          <a:blipFill>
            <a:blip r:embed="rId3"/>
            <a:stretch>
              <a:fillRect l="-5974" t="-11561" r="-5974"/>
            </a:stretch>
          </a:blipFill>
        </p:spPr>
      </p:sp>
      <p:sp>
        <p:nvSpPr>
          <p:cNvPr id="5" name="TextBox 5"/>
          <p:cNvSpPr txBox="1"/>
          <p:nvPr/>
        </p:nvSpPr>
        <p:spPr>
          <a:xfrm>
            <a:off x="2037695" y="3279307"/>
            <a:ext cx="5786824" cy="3999230"/>
          </a:xfrm>
          <a:prstGeom prst="rect">
            <a:avLst/>
          </a:prstGeom>
        </p:spPr>
        <p:txBody>
          <a:bodyPr lIns="0" tIns="0" rIns="0" bIns="0" rtlCol="0" anchor="t">
            <a:spAutoFit/>
          </a:bodyPr>
          <a:lstStyle/>
          <a:p>
            <a:pPr>
              <a:lnSpc>
                <a:spcPts val="3220"/>
              </a:lnSpc>
            </a:pPr>
            <a:r>
              <a:rPr lang="en-US" sz="2300">
                <a:solidFill>
                  <a:srgbClr val="3D312B"/>
                </a:solidFill>
                <a:latin typeface="Ibarra Real Nova"/>
              </a:rPr>
              <a:t>Whitebox adalah metode pengujian di mana struktur internal, kode, dan detail implementasi aplikasi perangkat lunak diperiksa. Kasus uji dirancang berdasarkan pengetahuan tentang cara kerja internal sistem. Tujuannya adalah untuk memastikan bahwa semua jalur, cabang, dan kondisi dalam kode diuji secara menyeluruh. Ini membantu mengungkap kesalahan, memvalidasi logika, dan meningkatkan cakupan kode.</a:t>
            </a:r>
          </a:p>
        </p:txBody>
      </p:sp>
      <p:sp>
        <p:nvSpPr>
          <p:cNvPr id="6" name="TextBox 6"/>
          <p:cNvSpPr txBox="1"/>
          <p:nvPr/>
        </p:nvSpPr>
        <p:spPr>
          <a:xfrm>
            <a:off x="2037695" y="2252569"/>
            <a:ext cx="5023054" cy="810895"/>
          </a:xfrm>
          <a:prstGeom prst="rect">
            <a:avLst/>
          </a:prstGeom>
        </p:spPr>
        <p:txBody>
          <a:bodyPr lIns="0" tIns="0" rIns="0" bIns="0" rtlCol="0" anchor="t">
            <a:spAutoFit/>
          </a:bodyPr>
          <a:lstStyle/>
          <a:p>
            <a:pPr marL="0" lvl="0" indent="0">
              <a:lnSpc>
                <a:spcPts val="6214"/>
              </a:lnSpc>
            </a:pPr>
            <a:r>
              <a:rPr lang="en-US" sz="5499" spc="131">
                <a:solidFill>
                  <a:srgbClr val="3D312B"/>
                </a:solidFill>
                <a:latin typeface="Glass Antiqua Bold"/>
              </a:rPr>
              <a:t>Whitebox</a:t>
            </a:r>
          </a:p>
        </p:txBody>
      </p:sp>
      <p:sp>
        <p:nvSpPr>
          <p:cNvPr id="7" name="TextBox 7"/>
          <p:cNvSpPr txBox="1"/>
          <p:nvPr/>
        </p:nvSpPr>
        <p:spPr>
          <a:xfrm>
            <a:off x="9723159" y="2667542"/>
            <a:ext cx="5176891" cy="810895"/>
          </a:xfrm>
          <a:prstGeom prst="rect">
            <a:avLst/>
          </a:prstGeom>
        </p:spPr>
        <p:txBody>
          <a:bodyPr lIns="0" tIns="0" rIns="0" bIns="0" rtlCol="0" anchor="t">
            <a:spAutoFit/>
          </a:bodyPr>
          <a:lstStyle/>
          <a:p>
            <a:pPr marL="0" lvl="0" indent="0">
              <a:lnSpc>
                <a:spcPts val="6214"/>
              </a:lnSpc>
            </a:pPr>
            <a:r>
              <a:rPr lang="en-US" sz="5499" spc="131">
                <a:solidFill>
                  <a:srgbClr val="3D312B"/>
                </a:solidFill>
                <a:latin typeface="Glass Antiqua Bold"/>
              </a:rPr>
              <a:t>Unit Test</a:t>
            </a:r>
          </a:p>
        </p:txBody>
      </p:sp>
      <p:sp>
        <p:nvSpPr>
          <p:cNvPr id="8" name="TextBox 8"/>
          <p:cNvSpPr txBox="1"/>
          <p:nvPr/>
        </p:nvSpPr>
        <p:spPr>
          <a:xfrm>
            <a:off x="9723159" y="3637093"/>
            <a:ext cx="5960788" cy="2799080"/>
          </a:xfrm>
          <a:prstGeom prst="rect">
            <a:avLst/>
          </a:prstGeom>
        </p:spPr>
        <p:txBody>
          <a:bodyPr lIns="0" tIns="0" rIns="0" bIns="0" rtlCol="0" anchor="t">
            <a:spAutoFit/>
          </a:bodyPr>
          <a:lstStyle/>
          <a:p>
            <a:pPr>
              <a:lnSpc>
                <a:spcPts val="3220"/>
              </a:lnSpc>
            </a:pPr>
            <a:r>
              <a:rPr lang="en-US" sz="2300">
                <a:solidFill>
                  <a:srgbClr val="3D312B"/>
                </a:solidFill>
                <a:latin typeface="Ibarra Real Nova"/>
              </a:rPr>
              <a:t>Pengujian unit(unit test) adalah jenis pengujian yang berfokus pada pengujian unit atau komponen individual dari aplikasi perangkat lunak. Dalam pengujian unit, setiap komponen diisolasi dan diuji secara independen untuk memastikan kebenaran dan fungsionalitasnya.</a:t>
            </a:r>
          </a:p>
          <a:p>
            <a:pPr>
              <a:lnSpc>
                <a:spcPts val="3220"/>
              </a:lnSpc>
            </a:pPr>
            <a:endParaRPr lang="en-US" sz="2300">
              <a:solidFill>
                <a:srgbClr val="3D312B"/>
              </a:solidFill>
              <a:latin typeface="Ibarra Real Nova"/>
            </a:endParaRPr>
          </a:p>
        </p:txBody>
      </p:sp>
      <p:sp>
        <p:nvSpPr>
          <p:cNvPr id="9" name="Freeform 9"/>
          <p:cNvSpPr/>
          <p:nvPr/>
        </p:nvSpPr>
        <p:spPr>
          <a:xfrm rot="-2213874" flipH="1">
            <a:off x="16144979" y="359501"/>
            <a:ext cx="1431933" cy="1338398"/>
          </a:xfrm>
          <a:custGeom>
            <a:avLst/>
            <a:gdLst/>
            <a:ahLst/>
            <a:cxnLst/>
            <a:rect l="l" t="t" r="r" b="b"/>
            <a:pathLst>
              <a:path w="1431933" h="1338398">
                <a:moveTo>
                  <a:pt x="1431933" y="0"/>
                </a:moveTo>
                <a:lnTo>
                  <a:pt x="0" y="0"/>
                </a:lnTo>
                <a:lnTo>
                  <a:pt x="0" y="1338398"/>
                </a:lnTo>
                <a:lnTo>
                  <a:pt x="1431933" y="1338398"/>
                </a:lnTo>
                <a:lnTo>
                  <a:pt x="1431933" y="0"/>
                </a:lnTo>
                <a:close/>
              </a:path>
            </a:pathLst>
          </a:custGeom>
          <a:blipFill>
            <a:blip r:embed="rId4"/>
            <a:stretch>
              <a:fillRect/>
            </a:stretch>
          </a:blipFill>
        </p:spPr>
      </p:sp>
      <p:sp>
        <p:nvSpPr>
          <p:cNvPr id="10" name="Freeform 10"/>
          <p:cNvSpPr/>
          <p:nvPr/>
        </p:nvSpPr>
        <p:spPr>
          <a:xfrm rot="-2357607">
            <a:off x="-93062" y="580379"/>
            <a:ext cx="2892203" cy="1839811"/>
          </a:xfrm>
          <a:custGeom>
            <a:avLst/>
            <a:gdLst/>
            <a:ahLst/>
            <a:cxnLst/>
            <a:rect l="l" t="t" r="r" b="b"/>
            <a:pathLst>
              <a:path w="2892203" h="1839811">
                <a:moveTo>
                  <a:pt x="0" y="0"/>
                </a:moveTo>
                <a:lnTo>
                  <a:pt x="2892204" y="0"/>
                </a:lnTo>
                <a:lnTo>
                  <a:pt x="2892204" y="1839811"/>
                </a:lnTo>
                <a:lnTo>
                  <a:pt x="0" y="1839811"/>
                </a:lnTo>
                <a:lnTo>
                  <a:pt x="0" y="0"/>
                </a:lnTo>
                <a:close/>
              </a:path>
            </a:pathLst>
          </a:custGeom>
          <a:blipFill>
            <a:blip r:embed="rId5"/>
            <a:stretch>
              <a:fillRect t="-90169"/>
            </a:stretch>
          </a:blipFill>
        </p:spPr>
      </p:sp>
      <p:sp>
        <p:nvSpPr>
          <p:cNvPr id="11" name="Freeform 11"/>
          <p:cNvSpPr/>
          <p:nvPr/>
        </p:nvSpPr>
        <p:spPr>
          <a:xfrm rot="-909947">
            <a:off x="15861283" y="7679068"/>
            <a:ext cx="3764061" cy="5273641"/>
          </a:xfrm>
          <a:custGeom>
            <a:avLst/>
            <a:gdLst/>
            <a:ahLst/>
            <a:cxnLst/>
            <a:rect l="l" t="t" r="r" b="b"/>
            <a:pathLst>
              <a:path w="3764061" h="5273641">
                <a:moveTo>
                  <a:pt x="0" y="0"/>
                </a:moveTo>
                <a:lnTo>
                  <a:pt x="3764061" y="0"/>
                </a:lnTo>
                <a:lnTo>
                  <a:pt x="3764061" y="5273640"/>
                </a:lnTo>
                <a:lnTo>
                  <a:pt x="0" y="5273640"/>
                </a:lnTo>
                <a:lnTo>
                  <a:pt x="0" y="0"/>
                </a:lnTo>
                <a:close/>
              </a:path>
            </a:pathLst>
          </a:custGeom>
          <a:blipFill>
            <a:blip r:embed="rId6"/>
            <a:stretch>
              <a:fillRect/>
            </a:stretch>
          </a:blipFill>
        </p:spPr>
      </p:sp>
      <p:sp>
        <p:nvSpPr>
          <p:cNvPr id="12" name="Freeform 12"/>
          <p:cNvSpPr/>
          <p:nvPr/>
        </p:nvSpPr>
        <p:spPr>
          <a:xfrm rot="-6276159">
            <a:off x="15861349" y="7356069"/>
            <a:ext cx="1999193" cy="1970114"/>
          </a:xfrm>
          <a:custGeom>
            <a:avLst/>
            <a:gdLst/>
            <a:ahLst/>
            <a:cxnLst/>
            <a:rect l="l" t="t" r="r" b="b"/>
            <a:pathLst>
              <a:path w="1999193" h="1970114">
                <a:moveTo>
                  <a:pt x="0" y="0"/>
                </a:moveTo>
                <a:lnTo>
                  <a:pt x="1999193" y="0"/>
                </a:lnTo>
                <a:lnTo>
                  <a:pt x="1999193" y="1970114"/>
                </a:lnTo>
                <a:lnTo>
                  <a:pt x="0" y="1970114"/>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13" name="Freeform 13"/>
          <p:cNvSpPr/>
          <p:nvPr/>
        </p:nvSpPr>
        <p:spPr>
          <a:xfrm>
            <a:off x="223285" y="7916413"/>
            <a:ext cx="2259511" cy="2243078"/>
          </a:xfrm>
          <a:custGeom>
            <a:avLst/>
            <a:gdLst/>
            <a:ahLst/>
            <a:cxnLst/>
            <a:rect l="l" t="t" r="r" b="b"/>
            <a:pathLst>
              <a:path w="2259511" h="2243078">
                <a:moveTo>
                  <a:pt x="0" y="0"/>
                </a:moveTo>
                <a:lnTo>
                  <a:pt x="2259511" y="0"/>
                </a:lnTo>
                <a:lnTo>
                  <a:pt x="2259511" y="2243078"/>
                </a:lnTo>
                <a:lnTo>
                  <a:pt x="0" y="2243078"/>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37" b="-73939"/>
            </a:stretch>
          </a:blipFill>
        </p:spPr>
      </p:sp>
      <p:sp>
        <p:nvSpPr>
          <p:cNvPr id="3" name="Freeform 3"/>
          <p:cNvSpPr/>
          <p:nvPr/>
        </p:nvSpPr>
        <p:spPr>
          <a:xfrm rot="4067120" flipH="1">
            <a:off x="218912" y="7016572"/>
            <a:ext cx="2109987" cy="2816614"/>
          </a:xfrm>
          <a:custGeom>
            <a:avLst/>
            <a:gdLst/>
            <a:ahLst/>
            <a:cxnLst/>
            <a:rect l="l" t="t" r="r" b="b"/>
            <a:pathLst>
              <a:path w="2109987" h="2816614">
                <a:moveTo>
                  <a:pt x="2109988" y="0"/>
                </a:moveTo>
                <a:lnTo>
                  <a:pt x="0" y="0"/>
                </a:lnTo>
                <a:lnTo>
                  <a:pt x="0" y="2816614"/>
                </a:lnTo>
                <a:lnTo>
                  <a:pt x="2109988" y="2816614"/>
                </a:lnTo>
                <a:lnTo>
                  <a:pt x="2109988" y="0"/>
                </a:lnTo>
                <a:close/>
              </a:path>
            </a:pathLst>
          </a:custGeom>
          <a:blipFill>
            <a:blip r:embed="rId3"/>
            <a:stretch>
              <a:fillRect/>
            </a:stretch>
          </a:blipFill>
        </p:spPr>
      </p:sp>
      <p:sp>
        <p:nvSpPr>
          <p:cNvPr id="4" name="Freeform 4"/>
          <p:cNvSpPr/>
          <p:nvPr/>
        </p:nvSpPr>
        <p:spPr>
          <a:xfrm>
            <a:off x="15565051" y="7132298"/>
            <a:ext cx="1392985" cy="3154702"/>
          </a:xfrm>
          <a:custGeom>
            <a:avLst/>
            <a:gdLst/>
            <a:ahLst/>
            <a:cxnLst/>
            <a:rect l="l" t="t" r="r" b="b"/>
            <a:pathLst>
              <a:path w="1392985" h="3154702">
                <a:moveTo>
                  <a:pt x="0" y="0"/>
                </a:moveTo>
                <a:lnTo>
                  <a:pt x="1392985" y="0"/>
                </a:lnTo>
                <a:lnTo>
                  <a:pt x="1392985" y="3154702"/>
                </a:lnTo>
                <a:lnTo>
                  <a:pt x="0" y="3154702"/>
                </a:lnTo>
                <a:lnTo>
                  <a:pt x="0" y="0"/>
                </a:lnTo>
                <a:close/>
              </a:path>
            </a:pathLst>
          </a:custGeom>
          <a:blipFill>
            <a:blip r:embed="rId4"/>
            <a:stretch>
              <a:fillRect/>
            </a:stretch>
          </a:blipFill>
        </p:spPr>
      </p:sp>
      <p:sp>
        <p:nvSpPr>
          <p:cNvPr id="5" name="Freeform 5"/>
          <p:cNvSpPr/>
          <p:nvPr/>
        </p:nvSpPr>
        <p:spPr>
          <a:xfrm rot="-926071">
            <a:off x="17261363" y="7383659"/>
            <a:ext cx="1103965" cy="2807056"/>
          </a:xfrm>
          <a:custGeom>
            <a:avLst/>
            <a:gdLst/>
            <a:ahLst/>
            <a:cxnLst/>
            <a:rect l="l" t="t" r="r" b="b"/>
            <a:pathLst>
              <a:path w="1103965" h="2807056">
                <a:moveTo>
                  <a:pt x="0" y="0"/>
                </a:moveTo>
                <a:lnTo>
                  <a:pt x="1103964" y="0"/>
                </a:lnTo>
                <a:lnTo>
                  <a:pt x="1103964" y="2807056"/>
                </a:lnTo>
                <a:lnTo>
                  <a:pt x="0" y="2807056"/>
                </a:lnTo>
                <a:lnTo>
                  <a:pt x="0" y="0"/>
                </a:lnTo>
                <a:close/>
              </a:path>
            </a:pathLst>
          </a:custGeom>
          <a:blipFill>
            <a:blip r:embed="rId5"/>
            <a:stretch>
              <a:fillRect/>
            </a:stretch>
          </a:blipFill>
        </p:spPr>
      </p:sp>
      <p:sp>
        <p:nvSpPr>
          <p:cNvPr id="6" name="Freeform 6"/>
          <p:cNvSpPr/>
          <p:nvPr/>
        </p:nvSpPr>
        <p:spPr>
          <a:xfrm rot="-6722491">
            <a:off x="16265160" y="103215"/>
            <a:ext cx="1753682" cy="2692576"/>
          </a:xfrm>
          <a:custGeom>
            <a:avLst/>
            <a:gdLst/>
            <a:ahLst/>
            <a:cxnLst/>
            <a:rect l="l" t="t" r="r" b="b"/>
            <a:pathLst>
              <a:path w="1753682" h="2692576">
                <a:moveTo>
                  <a:pt x="0" y="0"/>
                </a:moveTo>
                <a:lnTo>
                  <a:pt x="1753682" y="0"/>
                </a:lnTo>
                <a:lnTo>
                  <a:pt x="1753682" y="2692576"/>
                </a:lnTo>
                <a:lnTo>
                  <a:pt x="0" y="2692576"/>
                </a:lnTo>
                <a:lnTo>
                  <a:pt x="0" y="0"/>
                </a:lnTo>
                <a:close/>
              </a:path>
            </a:pathLst>
          </a:custGeom>
          <a:blipFill>
            <a:blip r:embed="rId6"/>
            <a:stretch>
              <a:fillRect/>
            </a:stretch>
          </a:blipFill>
        </p:spPr>
      </p:sp>
      <p:sp>
        <p:nvSpPr>
          <p:cNvPr id="7" name="Freeform 7"/>
          <p:cNvSpPr/>
          <p:nvPr/>
        </p:nvSpPr>
        <p:spPr>
          <a:xfrm>
            <a:off x="537732" y="1849695"/>
            <a:ext cx="981937" cy="917796"/>
          </a:xfrm>
          <a:custGeom>
            <a:avLst/>
            <a:gdLst/>
            <a:ahLst/>
            <a:cxnLst/>
            <a:rect l="l" t="t" r="r" b="b"/>
            <a:pathLst>
              <a:path w="981937" h="917796">
                <a:moveTo>
                  <a:pt x="0" y="0"/>
                </a:moveTo>
                <a:lnTo>
                  <a:pt x="981936" y="0"/>
                </a:lnTo>
                <a:lnTo>
                  <a:pt x="981936" y="917796"/>
                </a:lnTo>
                <a:lnTo>
                  <a:pt x="0" y="917796"/>
                </a:lnTo>
                <a:lnTo>
                  <a:pt x="0" y="0"/>
                </a:lnTo>
                <a:close/>
              </a:path>
            </a:pathLst>
          </a:custGeom>
          <a:blipFill>
            <a:blip r:embed="rId7"/>
            <a:stretch>
              <a:fillRect/>
            </a:stretch>
          </a:blipFill>
        </p:spPr>
      </p:sp>
      <p:sp>
        <p:nvSpPr>
          <p:cNvPr id="8" name="Freeform 8"/>
          <p:cNvSpPr/>
          <p:nvPr/>
        </p:nvSpPr>
        <p:spPr>
          <a:xfrm>
            <a:off x="398956" y="4420016"/>
            <a:ext cx="707953" cy="2715977"/>
          </a:xfrm>
          <a:custGeom>
            <a:avLst/>
            <a:gdLst/>
            <a:ahLst/>
            <a:cxnLst/>
            <a:rect l="l" t="t" r="r" b="b"/>
            <a:pathLst>
              <a:path w="707953" h="2715977">
                <a:moveTo>
                  <a:pt x="0" y="0"/>
                </a:moveTo>
                <a:lnTo>
                  <a:pt x="707953" y="0"/>
                </a:lnTo>
                <a:lnTo>
                  <a:pt x="707953" y="2715977"/>
                </a:lnTo>
                <a:lnTo>
                  <a:pt x="0" y="2715977"/>
                </a:lnTo>
                <a:lnTo>
                  <a:pt x="0" y="0"/>
                </a:lnTo>
                <a:close/>
              </a:path>
            </a:pathLst>
          </a:custGeom>
          <a:blipFill>
            <a:blip r:embed="rId8"/>
            <a:stretch>
              <a:fillRect/>
            </a:stretch>
          </a:blipFill>
        </p:spPr>
      </p:sp>
      <p:sp>
        <p:nvSpPr>
          <p:cNvPr id="9" name="Freeform 9"/>
          <p:cNvSpPr/>
          <p:nvPr/>
        </p:nvSpPr>
        <p:spPr>
          <a:xfrm>
            <a:off x="398956" y="424146"/>
            <a:ext cx="1259488" cy="604554"/>
          </a:xfrm>
          <a:custGeom>
            <a:avLst/>
            <a:gdLst/>
            <a:ahLst/>
            <a:cxnLst/>
            <a:rect l="l" t="t" r="r" b="b"/>
            <a:pathLst>
              <a:path w="1259488" h="604554">
                <a:moveTo>
                  <a:pt x="0" y="0"/>
                </a:moveTo>
                <a:lnTo>
                  <a:pt x="1259488" y="0"/>
                </a:lnTo>
                <a:lnTo>
                  <a:pt x="1259488" y="604554"/>
                </a:lnTo>
                <a:lnTo>
                  <a:pt x="0" y="604554"/>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10" name="Freeform 10"/>
          <p:cNvSpPr/>
          <p:nvPr/>
        </p:nvSpPr>
        <p:spPr>
          <a:xfrm>
            <a:off x="3468142" y="2532122"/>
            <a:ext cx="11605317" cy="6491764"/>
          </a:xfrm>
          <a:custGeom>
            <a:avLst/>
            <a:gdLst/>
            <a:ahLst/>
            <a:cxnLst/>
            <a:rect l="l" t="t" r="r" b="b"/>
            <a:pathLst>
              <a:path w="11605317" h="6491764">
                <a:moveTo>
                  <a:pt x="0" y="0"/>
                </a:moveTo>
                <a:lnTo>
                  <a:pt x="11605316" y="0"/>
                </a:lnTo>
                <a:lnTo>
                  <a:pt x="11605316" y="6491765"/>
                </a:lnTo>
                <a:lnTo>
                  <a:pt x="0" y="6491765"/>
                </a:lnTo>
                <a:lnTo>
                  <a:pt x="0" y="0"/>
                </a:lnTo>
                <a:close/>
              </a:path>
            </a:pathLst>
          </a:custGeom>
          <a:blipFill>
            <a:blip r:embed="rId11"/>
            <a:stretch>
              <a:fillRect/>
            </a:stretch>
          </a:blipFill>
        </p:spPr>
      </p:sp>
      <p:sp>
        <p:nvSpPr>
          <p:cNvPr id="11" name="TextBox 11"/>
          <p:cNvSpPr txBox="1"/>
          <p:nvPr/>
        </p:nvSpPr>
        <p:spPr>
          <a:xfrm>
            <a:off x="1944950" y="1009650"/>
            <a:ext cx="14398101" cy="2578836"/>
          </a:xfrm>
          <a:prstGeom prst="rect">
            <a:avLst/>
          </a:prstGeom>
        </p:spPr>
        <p:txBody>
          <a:bodyPr lIns="0" tIns="0" rIns="0" bIns="0" rtlCol="0" anchor="t">
            <a:spAutoFit/>
          </a:bodyPr>
          <a:lstStyle/>
          <a:p>
            <a:pPr algn="ctr">
              <a:lnSpc>
                <a:spcPts val="10112"/>
              </a:lnSpc>
            </a:pPr>
            <a:r>
              <a:rPr lang="en-US" sz="8426" spc="379">
                <a:solidFill>
                  <a:srgbClr val="000000"/>
                </a:solidFill>
                <a:latin typeface="Glass Antiqua Bold"/>
              </a:rPr>
              <a:t>Contoh implementasi</a:t>
            </a:r>
          </a:p>
          <a:p>
            <a:pPr marL="0" lvl="0" indent="0" algn="ctr">
              <a:lnSpc>
                <a:spcPts val="10112"/>
              </a:lnSpc>
            </a:pPr>
            <a:endParaRPr lang="en-US" sz="8426" spc="379">
              <a:solidFill>
                <a:srgbClr val="000000"/>
              </a:solidFill>
              <a:latin typeface="Glass Antiqua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37" b="-73939"/>
            </a:stretch>
          </a:blipFill>
        </p:spPr>
      </p:sp>
      <p:sp>
        <p:nvSpPr>
          <p:cNvPr id="3" name="Freeform 3"/>
          <p:cNvSpPr/>
          <p:nvPr/>
        </p:nvSpPr>
        <p:spPr>
          <a:xfrm rot="4067120" flipH="1">
            <a:off x="218912" y="7016572"/>
            <a:ext cx="2109987" cy="2816614"/>
          </a:xfrm>
          <a:custGeom>
            <a:avLst/>
            <a:gdLst/>
            <a:ahLst/>
            <a:cxnLst/>
            <a:rect l="l" t="t" r="r" b="b"/>
            <a:pathLst>
              <a:path w="2109987" h="2816614">
                <a:moveTo>
                  <a:pt x="2109988" y="0"/>
                </a:moveTo>
                <a:lnTo>
                  <a:pt x="0" y="0"/>
                </a:lnTo>
                <a:lnTo>
                  <a:pt x="0" y="2816614"/>
                </a:lnTo>
                <a:lnTo>
                  <a:pt x="2109988" y="2816614"/>
                </a:lnTo>
                <a:lnTo>
                  <a:pt x="2109988" y="0"/>
                </a:lnTo>
                <a:close/>
              </a:path>
            </a:pathLst>
          </a:custGeom>
          <a:blipFill>
            <a:blip r:embed="rId3"/>
            <a:stretch>
              <a:fillRect/>
            </a:stretch>
          </a:blipFill>
        </p:spPr>
      </p:sp>
      <p:sp>
        <p:nvSpPr>
          <p:cNvPr id="4" name="Freeform 4"/>
          <p:cNvSpPr/>
          <p:nvPr/>
        </p:nvSpPr>
        <p:spPr>
          <a:xfrm>
            <a:off x="15565051" y="7132298"/>
            <a:ext cx="1392985" cy="3154702"/>
          </a:xfrm>
          <a:custGeom>
            <a:avLst/>
            <a:gdLst/>
            <a:ahLst/>
            <a:cxnLst/>
            <a:rect l="l" t="t" r="r" b="b"/>
            <a:pathLst>
              <a:path w="1392985" h="3154702">
                <a:moveTo>
                  <a:pt x="0" y="0"/>
                </a:moveTo>
                <a:lnTo>
                  <a:pt x="1392985" y="0"/>
                </a:lnTo>
                <a:lnTo>
                  <a:pt x="1392985" y="3154702"/>
                </a:lnTo>
                <a:lnTo>
                  <a:pt x="0" y="3154702"/>
                </a:lnTo>
                <a:lnTo>
                  <a:pt x="0" y="0"/>
                </a:lnTo>
                <a:close/>
              </a:path>
            </a:pathLst>
          </a:custGeom>
          <a:blipFill>
            <a:blip r:embed="rId4"/>
            <a:stretch>
              <a:fillRect/>
            </a:stretch>
          </a:blipFill>
        </p:spPr>
      </p:sp>
      <p:sp>
        <p:nvSpPr>
          <p:cNvPr id="5" name="Freeform 5"/>
          <p:cNvSpPr/>
          <p:nvPr/>
        </p:nvSpPr>
        <p:spPr>
          <a:xfrm rot="-926071">
            <a:off x="17261363" y="7383659"/>
            <a:ext cx="1103965" cy="2807056"/>
          </a:xfrm>
          <a:custGeom>
            <a:avLst/>
            <a:gdLst/>
            <a:ahLst/>
            <a:cxnLst/>
            <a:rect l="l" t="t" r="r" b="b"/>
            <a:pathLst>
              <a:path w="1103965" h="2807056">
                <a:moveTo>
                  <a:pt x="0" y="0"/>
                </a:moveTo>
                <a:lnTo>
                  <a:pt x="1103964" y="0"/>
                </a:lnTo>
                <a:lnTo>
                  <a:pt x="1103964" y="2807056"/>
                </a:lnTo>
                <a:lnTo>
                  <a:pt x="0" y="2807056"/>
                </a:lnTo>
                <a:lnTo>
                  <a:pt x="0" y="0"/>
                </a:lnTo>
                <a:close/>
              </a:path>
            </a:pathLst>
          </a:custGeom>
          <a:blipFill>
            <a:blip r:embed="rId5"/>
            <a:stretch>
              <a:fillRect/>
            </a:stretch>
          </a:blipFill>
        </p:spPr>
      </p:sp>
      <p:sp>
        <p:nvSpPr>
          <p:cNvPr id="6" name="Freeform 6"/>
          <p:cNvSpPr/>
          <p:nvPr/>
        </p:nvSpPr>
        <p:spPr>
          <a:xfrm rot="-6722491">
            <a:off x="16265160" y="103215"/>
            <a:ext cx="1753682" cy="2692576"/>
          </a:xfrm>
          <a:custGeom>
            <a:avLst/>
            <a:gdLst/>
            <a:ahLst/>
            <a:cxnLst/>
            <a:rect l="l" t="t" r="r" b="b"/>
            <a:pathLst>
              <a:path w="1753682" h="2692576">
                <a:moveTo>
                  <a:pt x="0" y="0"/>
                </a:moveTo>
                <a:lnTo>
                  <a:pt x="1753682" y="0"/>
                </a:lnTo>
                <a:lnTo>
                  <a:pt x="1753682" y="2692576"/>
                </a:lnTo>
                <a:lnTo>
                  <a:pt x="0" y="2692576"/>
                </a:lnTo>
                <a:lnTo>
                  <a:pt x="0" y="0"/>
                </a:lnTo>
                <a:close/>
              </a:path>
            </a:pathLst>
          </a:custGeom>
          <a:blipFill>
            <a:blip r:embed="rId6"/>
            <a:stretch>
              <a:fillRect/>
            </a:stretch>
          </a:blipFill>
        </p:spPr>
      </p:sp>
      <p:sp>
        <p:nvSpPr>
          <p:cNvPr id="7" name="Freeform 7"/>
          <p:cNvSpPr/>
          <p:nvPr/>
        </p:nvSpPr>
        <p:spPr>
          <a:xfrm>
            <a:off x="537732" y="1849695"/>
            <a:ext cx="981937" cy="917796"/>
          </a:xfrm>
          <a:custGeom>
            <a:avLst/>
            <a:gdLst/>
            <a:ahLst/>
            <a:cxnLst/>
            <a:rect l="l" t="t" r="r" b="b"/>
            <a:pathLst>
              <a:path w="981937" h="917796">
                <a:moveTo>
                  <a:pt x="0" y="0"/>
                </a:moveTo>
                <a:lnTo>
                  <a:pt x="981936" y="0"/>
                </a:lnTo>
                <a:lnTo>
                  <a:pt x="981936" y="917796"/>
                </a:lnTo>
                <a:lnTo>
                  <a:pt x="0" y="917796"/>
                </a:lnTo>
                <a:lnTo>
                  <a:pt x="0" y="0"/>
                </a:lnTo>
                <a:close/>
              </a:path>
            </a:pathLst>
          </a:custGeom>
          <a:blipFill>
            <a:blip r:embed="rId7"/>
            <a:stretch>
              <a:fillRect/>
            </a:stretch>
          </a:blipFill>
        </p:spPr>
      </p:sp>
      <p:sp>
        <p:nvSpPr>
          <p:cNvPr id="8" name="Freeform 8"/>
          <p:cNvSpPr/>
          <p:nvPr/>
        </p:nvSpPr>
        <p:spPr>
          <a:xfrm>
            <a:off x="398956" y="4420016"/>
            <a:ext cx="707953" cy="2715977"/>
          </a:xfrm>
          <a:custGeom>
            <a:avLst/>
            <a:gdLst/>
            <a:ahLst/>
            <a:cxnLst/>
            <a:rect l="l" t="t" r="r" b="b"/>
            <a:pathLst>
              <a:path w="707953" h="2715977">
                <a:moveTo>
                  <a:pt x="0" y="0"/>
                </a:moveTo>
                <a:lnTo>
                  <a:pt x="707953" y="0"/>
                </a:lnTo>
                <a:lnTo>
                  <a:pt x="707953" y="2715977"/>
                </a:lnTo>
                <a:lnTo>
                  <a:pt x="0" y="2715977"/>
                </a:lnTo>
                <a:lnTo>
                  <a:pt x="0" y="0"/>
                </a:lnTo>
                <a:close/>
              </a:path>
            </a:pathLst>
          </a:custGeom>
          <a:blipFill>
            <a:blip r:embed="rId8"/>
            <a:stretch>
              <a:fillRect/>
            </a:stretch>
          </a:blipFill>
        </p:spPr>
      </p:sp>
      <p:sp>
        <p:nvSpPr>
          <p:cNvPr id="9" name="Freeform 9"/>
          <p:cNvSpPr/>
          <p:nvPr/>
        </p:nvSpPr>
        <p:spPr>
          <a:xfrm>
            <a:off x="398956" y="424146"/>
            <a:ext cx="1259488" cy="604554"/>
          </a:xfrm>
          <a:custGeom>
            <a:avLst/>
            <a:gdLst/>
            <a:ahLst/>
            <a:cxnLst/>
            <a:rect l="l" t="t" r="r" b="b"/>
            <a:pathLst>
              <a:path w="1259488" h="604554">
                <a:moveTo>
                  <a:pt x="0" y="0"/>
                </a:moveTo>
                <a:lnTo>
                  <a:pt x="1259488" y="0"/>
                </a:lnTo>
                <a:lnTo>
                  <a:pt x="1259488" y="604554"/>
                </a:lnTo>
                <a:lnTo>
                  <a:pt x="0" y="604554"/>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10" name="Freeform 10"/>
          <p:cNvSpPr/>
          <p:nvPr/>
        </p:nvSpPr>
        <p:spPr>
          <a:xfrm>
            <a:off x="3721917" y="2711342"/>
            <a:ext cx="11605972" cy="6546958"/>
          </a:xfrm>
          <a:custGeom>
            <a:avLst/>
            <a:gdLst/>
            <a:ahLst/>
            <a:cxnLst/>
            <a:rect l="l" t="t" r="r" b="b"/>
            <a:pathLst>
              <a:path w="11605972" h="6546958">
                <a:moveTo>
                  <a:pt x="0" y="0"/>
                </a:moveTo>
                <a:lnTo>
                  <a:pt x="11605971" y="0"/>
                </a:lnTo>
                <a:lnTo>
                  <a:pt x="11605971" y="6546958"/>
                </a:lnTo>
                <a:lnTo>
                  <a:pt x="0" y="6546958"/>
                </a:lnTo>
                <a:lnTo>
                  <a:pt x="0" y="0"/>
                </a:lnTo>
                <a:close/>
              </a:path>
            </a:pathLst>
          </a:custGeom>
          <a:blipFill>
            <a:blip r:embed="rId11"/>
            <a:stretch>
              <a:fillRect/>
            </a:stretch>
          </a:blipFill>
        </p:spPr>
      </p:sp>
      <p:sp>
        <p:nvSpPr>
          <p:cNvPr id="11" name="TextBox 11"/>
          <p:cNvSpPr txBox="1"/>
          <p:nvPr/>
        </p:nvSpPr>
        <p:spPr>
          <a:xfrm>
            <a:off x="1944950" y="1009650"/>
            <a:ext cx="14398101" cy="2578836"/>
          </a:xfrm>
          <a:prstGeom prst="rect">
            <a:avLst/>
          </a:prstGeom>
        </p:spPr>
        <p:txBody>
          <a:bodyPr lIns="0" tIns="0" rIns="0" bIns="0" rtlCol="0" anchor="t">
            <a:spAutoFit/>
          </a:bodyPr>
          <a:lstStyle/>
          <a:p>
            <a:pPr algn="ctr">
              <a:lnSpc>
                <a:spcPts val="10112"/>
              </a:lnSpc>
            </a:pPr>
            <a:r>
              <a:rPr lang="en-US" sz="8426" spc="379">
                <a:solidFill>
                  <a:srgbClr val="000000"/>
                </a:solidFill>
                <a:latin typeface="Glass Antiqua Bold"/>
              </a:rPr>
              <a:t>Contoh implementasi</a:t>
            </a:r>
          </a:p>
          <a:p>
            <a:pPr marL="0" lvl="0" indent="0" algn="ctr">
              <a:lnSpc>
                <a:spcPts val="10112"/>
              </a:lnSpc>
            </a:pPr>
            <a:endParaRPr lang="en-US" sz="8426" spc="379">
              <a:solidFill>
                <a:srgbClr val="000000"/>
              </a:solidFill>
              <a:latin typeface="Glass Antiqua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4000"/>
            </a:blip>
            <a:stretch>
              <a:fillRect t="-9000" b="-9000"/>
            </a:stretch>
          </a:blipFill>
        </p:spPr>
      </p:sp>
      <p:sp>
        <p:nvSpPr>
          <p:cNvPr id="3" name="Freeform 3"/>
          <p:cNvSpPr/>
          <p:nvPr/>
        </p:nvSpPr>
        <p:spPr>
          <a:xfrm rot="-5141007">
            <a:off x="7275016" y="-269629"/>
            <a:ext cx="13759084" cy="10990068"/>
          </a:xfrm>
          <a:custGeom>
            <a:avLst/>
            <a:gdLst/>
            <a:ahLst/>
            <a:cxnLst/>
            <a:rect l="l" t="t" r="r" b="b"/>
            <a:pathLst>
              <a:path w="13759084" h="10990068">
                <a:moveTo>
                  <a:pt x="0" y="0"/>
                </a:moveTo>
                <a:lnTo>
                  <a:pt x="13759084" y="0"/>
                </a:lnTo>
                <a:lnTo>
                  <a:pt x="13759084" y="10990068"/>
                </a:lnTo>
                <a:lnTo>
                  <a:pt x="0" y="10990068"/>
                </a:lnTo>
                <a:lnTo>
                  <a:pt x="0" y="0"/>
                </a:lnTo>
                <a:close/>
              </a:path>
            </a:pathLst>
          </a:custGeom>
          <a:blipFill>
            <a:blip r:embed="rId3"/>
            <a:stretch>
              <a:fillRect/>
            </a:stretch>
          </a:blipFill>
        </p:spPr>
      </p:sp>
      <p:sp>
        <p:nvSpPr>
          <p:cNvPr id="4" name="Freeform 4"/>
          <p:cNvSpPr/>
          <p:nvPr/>
        </p:nvSpPr>
        <p:spPr>
          <a:xfrm rot="-2080090">
            <a:off x="16656481" y="7303973"/>
            <a:ext cx="992460" cy="2556718"/>
          </a:xfrm>
          <a:custGeom>
            <a:avLst/>
            <a:gdLst/>
            <a:ahLst/>
            <a:cxnLst/>
            <a:rect l="l" t="t" r="r" b="b"/>
            <a:pathLst>
              <a:path w="992460" h="2556718">
                <a:moveTo>
                  <a:pt x="0" y="0"/>
                </a:moveTo>
                <a:lnTo>
                  <a:pt x="992460" y="0"/>
                </a:lnTo>
                <a:lnTo>
                  <a:pt x="992460" y="2556718"/>
                </a:lnTo>
                <a:lnTo>
                  <a:pt x="0" y="2556718"/>
                </a:lnTo>
                <a:lnTo>
                  <a:pt x="0" y="0"/>
                </a:lnTo>
                <a:close/>
              </a:path>
            </a:pathLst>
          </a:custGeom>
          <a:blipFill>
            <a:blip r:embed="rId4"/>
            <a:stretch>
              <a:fillRect l="-2166" r="-2166"/>
            </a:stretch>
          </a:blipFill>
        </p:spPr>
      </p:sp>
      <p:sp>
        <p:nvSpPr>
          <p:cNvPr id="5" name="Freeform 5"/>
          <p:cNvSpPr/>
          <p:nvPr/>
        </p:nvSpPr>
        <p:spPr>
          <a:xfrm>
            <a:off x="-569607" y="-372060"/>
            <a:ext cx="2196694" cy="2164742"/>
          </a:xfrm>
          <a:custGeom>
            <a:avLst/>
            <a:gdLst/>
            <a:ahLst/>
            <a:cxnLst/>
            <a:rect l="l" t="t" r="r" b="b"/>
            <a:pathLst>
              <a:path w="2196694" h="2164742">
                <a:moveTo>
                  <a:pt x="0" y="0"/>
                </a:moveTo>
                <a:lnTo>
                  <a:pt x="2196694" y="0"/>
                </a:lnTo>
                <a:lnTo>
                  <a:pt x="2196694" y="2164742"/>
                </a:lnTo>
                <a:lnTo>
                  <a:pt x="0" y="2164742"/>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6" name="TextBox 6"/>
          <p:cNvSpPr txBox="1"/>
          <p:nvPr/>
        </p:nvSpPr>
        <p:spPr>
          <a:xfrm>
            <a:off x="1132868" y="3629955"/>
            <a:ext cx="16019843" cy="4376039"/>
          </a:xfrm>
          <a:prstGeom prst="rect">
            <a:avLst/>
          </a:prstGeom>
        </p:spPr>
        <p:txBody>
          <a:bodyPr lIns="0" tIns="0" rIns="0" bIns="0" rtlCol="0" anchor="t">
            <a:spAutoFit/>
          </a:bodyPr>
          <a:lstStyle/>
          <a:p>
            <a:pPr>
              <a:lnSpc>
                <a:spcPts val="11413"/>
              </a:lnSpc>
            </a:pPr>
            <a:r>
              <a:rPr lang="en-US" sz="10100" spc="60">
                <a:solidFill>
                  <a:srgbClr val="000000"/>
                </a:solidFill>
                <a:latin typeface="Glass Antiqua Bold"/>
              </a:rPr>
              <a:t>CI/CD beserta langkah - langkah konfigurasi pada project python</a:t>
            </a:r>
          </a:p>
          <a:p>
            <a:pPr marL="0" lvl="0" indent="0">
              <a:lnSpc>
                <a:spcPts val="11413"/>
              </a:lnSpc>
            </a:pPr>
            <a:endParaRPr lang="en-US" sz="10100" spc="60">
              <a:solidFill>
                <a:srgbClr val="000000"/>
              </a:solidFill>
              <a:latin typeface="Glass Antiqua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4000"/>
            </a:blip>
            <a:stretch>
              <a:fillRect t="-9000" b="-9000"/>
            </a:stretch>
          </a:blipFill>
        </p:spPr>
      </p:sp>
      <p:sp>
        <p:nvSpPr>
          <p:cNvPr id="3" name="Freeform 3"/>
          <p:cNvSpPr/>
          <p:nvPr/>
        </p:nvSpPr>
        <p:spPr>
          <a:xfrm rot="-5141007">
            <a:off x="7275016" y="-269629"/>
            <a:ext cx="13759084" cy="10990068"/>
          </a:xfrm>
          <a:custGeom>
            <a:avLst/>
            <a:gdLst/>
            <a:ahLst/>
            <a:cxnLst/>
            <a:rect l="l" t="t" r="r" b="b"/>
            <a:pathLst>
              <a:path w="13759084" h="10990068">
                <a:moveTo>
                  <a:pt x="0" y="0"/>
                </a:moveTo>
                <a:lnTo>
                  <a:pt x="13759084" y="0"/>
                </a:lnTo>
                <a:lnTo>
                  <a:pt x="13759084" y="10990068"/>
                </a:lnTo>
                <a:lnTo>
                  <a:pt x="0" y="10990068"/>
                </a:lnTo>
                <a:lnTo>
                  <a:pt x="0" y="0"/>
                </a:lnTo>
                <a:close/>
              </a:path>
            </a:pathLst>
          </a:custGeom>
          <a:blipFill>
            <a:blip r:embed="rId3"/>
            <a:stretch>
              <a:fillRect/>
            </a:stretch>
          </a:blipFill>
        </p:spPr>
      </p:sp>
      <p:sp>
        <p:nvSpPr>
          <p:cNvPr id="4" name="Freeform 4"/>
          <p:cNvSpPr/>
          <p:nvPr/>
        </p:nvSpPr>
        <p:spPr>
          <a:xfrm rot="-2080090">
            <a:off x="16656481" y="7303973"/>
            <a:ext cx="992460" cy="2556718"/>
          </a:xfrm>
          <a:custGeom>
            <a:avLst/>
            <a:gdLst/>
            <a:ahLst/>
            <a:cxnLst/>
            <a:rect l="l" t="t" r="r" b="b"/>
            <a:pathLst>
              <a:path w="992460" h="2556718">
                <a:moveTo>
                  <a:pt x="0" y="0"/>
                </a:moveTo>
                <a:lnTo>
                  <a:pt x="992460" y="0"/>
                </a:lnTo>
                <a:lnTo>
                  <a:pt x="992460" y="2556718"/>
                </a:lnTo>
                <a:lnTo>
                  <a:pt x="0" y="2556718"/>
                </a:lnTo>
                <a:lnTo>
                  <a:pt x="0" y="0"/>
                </a:lnTo>
                <a:close/>
              </a:path>
            </a:pathLst>
          </a:custGeom>
          <a:blipFill>
            <a:blip r:embed="rId4"/>
            <a:stretch>
              <a:fillRect l="-2166" r="-2166"/>
            </a:stretch>
          </a:blipFill>
        </p:spPr>
      </p:sp>
      <p:sp>
        <p:nvSpPr>
          <p:cNvPr id="5" name="Freeform 5"/>
          <p:cNvSpPr/>
          <p:nvPr/>
        </p:nvSpPr>
        <p:spPr>
          <a:xfrm>
            <a:off x="-569607" y="-372060"/>
            <a:ext cx="2196694" cy="2164742"/>
          </a:xfrm>
          <a:custGeom>
            <a:avLst/>
            <a:gdLst/>
            <a:ahLst/>
            <a:cxnLst/>
            <a:rect l="l" t="t" r="r" b="b"/>
            <a:pathLst>
              <a:path w="2196694" h="2164742">
                <a:moveTo>
                  <a:pt x="0" y="0"/>
                </a:moveTo>
                <a:lnTo>
                  <a:pt x="2196694" y="0"/>
                </a:lnTo>
                <a:lnTo>
                  <a:pt x="2196694" y="2164742"/>
                </a:lnTo>
                <a:lnTo>
                  <a:pt x="0" y="2164742"/>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6" name="TextBox 6"/>
          <p:cNvSpPr txBox="1"/>
          <p:nvPr/>
        </p:nvSpPr>
        <p:spPr>
          <a:xfrm>
            <a:off x="1970751" y="1498841"/>
            <a:ext cx="14346498" cy="8191082"/>
          </a:xfrm>
          <a:prstGeom prst="rect">
            <a:avLst/>
          </a:prstGeom>
        </p:spPr>
        <p:txBody>
          <a:bodyPr lIns="0" tIns="0" rIns="0" bIns="0" rtlCol="0" anchor="t">
            <a:spAutoFit/>
          </a:bodyPr>
          <a:lstStyle/>
          <a:p>
            <a:pPr>
              <a:lnSpc>
                <a:spcPts val="6439"/>
              </a:lnSpc>
            </a:pPr>
            <a:r>
              <a:rPr lang="en-US" sz="5698" spc="34">
                <a:solidFill>
                  <a:srgbClr val="000000"/>
                </a:solidFill>
                <a:latin typeface="Glass Antiqua Bold"/>
              </a:rPr>
              <a:t>CI/CD (Continuous Integration/Continuous Deployment) adalah serangkaian praktik yang memungkinkan pengembang mengotomatiskan proses mengintegrasikan perubahan kode, mengujinya, dan menerapkannya ke lingkungan produksi. Hal ini membantu memastikan bahwa perangkat lunak selalu dalam keadaan dapat dirilis dan memungkinkan rilis lebih cepat dan lebih sering. </a:t>
            </a:r>
          </a:p>
          <a:p>
            <a:pPr marL="0" lvl="0" indent="0">
              <a:lnSpc>
                <a:spcPts val="6439"/>
              </a:lnSpc>
            </a:pPr>
            <a:endParaRPr lang="en-US" sz="5698" spc="34">
              <a:solidFill>
                <a:srgbClr val="000000"/>
              </a:solidFill>
              <a:latin typeface="Glass Antiqua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000" b="-9000"/>
            </a:stretch>
          </a:blipFill>
        </p:spPr>
      </p:sp>
      <p:sp>
        <p:nvSpPr>
          <p:cNvPr id="3" name="Freeform 3"/>
          <p:cNvSpPr/>
          <p:nvPr/>
        </p:nvSpPr>
        <p:spPr>
          <a:xfrm>
            <a:off x="400085" y="2575718"/>
            <a:ext cx="7702742" cy="2859643"/>
          </a:xfrm>
          <a:custGeom>
            <a:avLst/>
            <a:gdLst/>
            <a:ahLst/>
            <a:cxnLst/>
            <a:rect l="l" t="t" r="r" b="b"/>
            <a:pathLst>
              <a:path w="7702742" h="2859643">
                <a:moveTo>
                  <a:pt x="0" y="0"/>
                </a:moveTo>
                <a:lnTo>
                  <a:pt x="7702742" y="0"/>
                </a:lnTo>
                <a:lnTo>
                  <a:pt x="7702742" y="2859643"/>
                </a:lnTo>
                <a:lnTo>
                  <a:pt x="0" y="285964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447293" y="6398657"/>
            <a:ext cx="7702742" cy="2859643"/>
          </a:xfrm>
          <a:custGeom>
            <a:avLst/>
            <a:gdLst/>
            <a:ahLst/>
            <a:cxnLst/>
            <a:rect l="l" t="t" r="r" b="b"/>
            <a:pathLst>
              <a:path w="7702742" h="2859643">
                <a:moveTo>
                  <a:pt x="0" y="0"/>
                </a:moveTo>
                <a:lnTo>
                  <a:pt x="7702742" y="0"/>
                </a:lnTo>
                <a:lnTo>
                  <a:pt x="7702742" y="2859643"/>
                </a:lnTo>
                <a:lnTo>
                  <a:pt x="0" y="285964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5" name="Freeform 5"/>
          <p:cNvSpPr/>
          <p:nvPr/>
        </p:nvSpPr>
        <p:spPr>
          <a:xfrm>
            <a:off x="9111567" y="2575718"/>
            <a:ext cx="7702742" cy="2859643"/>
          </a:xfrm>
          <a:custGeom>
            <a:avLst/>
            <a:gdLst/>
            <a:ahLst/>
            <a:cxnLst/>
            <a:rect l="l" t="t" r="r" b="b"/>
            <a:pathLst>
              <a:path w="7702742" h="2859643">
                <a:moveTo>
                  <a:pt x="0" y="0"/>
                </a:moveTo>
                <a:lnTo>
                  <a:pt x="7702742" y="0"/>
                </a:lnTo>
                <a:lnTo>
                  <a:pt x="7702742" y="2859643"/>
                </a:lnTo>
                <a:lnTo>
                  <a:pt x="0" y="285964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6" name="Freeform 6"/>
          <p:cNvSpPr/>
          <p:nvPr/>
        </p:nvSpPr>
        <p:spPr>
          <a:xfrm>
            <a:off x="9350279" y="6398657"/>
            <a:ext cx="7702742" cy="2859643"/>
          </a:xfrm>
          <a:custGeom>
            <a:avLst/>
            <a:gdLst/>
            <a:ahLst/>
            <a:cxnLst/>
            <a:rect l="l" t="t" r="r" b="b"/>
            <a:pathLst>
              <a:path w="7702742" h="2859643">
                <a:moveTo>
                  <a:pt x="0" y="0"/>
                </a:moveTo>
                <a:lnTo>
                  <a:pt x="7702742" y="0"/>
                </a:lnTo>
                <a:lnTo>
                  <a:pt x="7702742" y="2859643"/>
                </a:lnTo>
                <a:lnTo>
                  <a:pt x="0" y="285964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7" name="TextBox 7"/>
          <p:cNvSpPr txBox="1"/>
          <p:nvPr/>
        </p:nvSpPr>
        <p:spPr>
          <a:xfrm>
            <a:off x="752850" y="3097355"/>
            <a:ext cx="6997212" cy="1759218"/>
          </a:xfrm>
          <a:prstGeom prst="rect">
            <a:avLst/>
          </a:prstGeom>
        </p:spPr>
        <p:txBody>
          <a:bodyPr lIns="0" tIns="0" rIns="0" bIns="0" rtlCol="0" anchor="t">
            <a:spAutoFit/>
          </a:bodyPr>
          <a:lstStyle/>
          <a:p>
            <a:pPr>
              <a:lnSpc>
                <a:spcPts val="3510"/>
              </a:lnSpc>
            </a:pPr>
            <a:r>
              <a:rPr lang="en-US" sz="2507">
                <a:solidFill>
                  <a:srgbClr val="3D312B"/>
                </a:solidFill>
                <a:latin typeface="Glass Antiqua"/>
              </a:rPr>
              <a:t>Pertama, siapkan sistem kontrol versi seperti Git untuk melacak perubahan kode. Buat repositori untuk proyek Anda dan masukkan kode Anda ke dalamnya.</a:t>
            </a:r>
          </a:p>
          <a:p>
            <a:pPr marL="0" lvl="0" indent="0">
              <a:lnSpc>
                <a:spcPts val="3510"/>
              </a:lnSpc>
              <a:spcBef>
                <a:spcPct val="0"/>
              </a:spcBef>
            </a:pPr>
            <a:endParaRPr lang="en-US" sz="2507">
              <a:solidFill>
                <a:srgbClr val="3D312B"/>
              </a:solidFill>
              <a:latin typeface="Glass Antiqua"/>
            </a:endParaRPr>
          </a:p>
        </p:txBody>
      </p:sp>
      <p:sp>
        <p:nvSpPr>
          <p:cNvPr id="8" name="TextBox 8"/>
          <p:cNvSpPr txBox="1"/>
          <p:nvPr/>
        </p:nvSpPr>
        <p:spPr>
          <a:xfrm>
            <a:off x="752850" y="6731099"/>
            <a:ext cx="5778112" cy="1866846"/>
          </a:xfrm>
          <a:prstGeom prst="rect">
            <a:avLst/>
          </a:prstGeom>
        </p:spPr>
        <p:txBody>
          <a:bodyPr lIns="0" tIns="0" rIns="0" bIns="0" rtlCol="0" anchor="t">
            <a:spAutoFit/>
          </a:bodyPr>
          <a:lstStyle/>
          <a:p>
            <a:pPr>
              <a:lnSpc>
                <a:spcPts val="2979"/>
              </a:lnSpc>
            </a:pPr>
            <a:r>
              <a:rPr lang="en-US" sz="2127">
                <a:solidFill>
                  <a:srgbClr val="3D312B"/>
                </a:solidFill>
                <a:latin typeface="Glass Antiqua"/>
              </a:rPr>
              <a:t>4.Konfigurasikan alat CI/CD untuk menjalankan proses pembuatan proyek Python . Ini biasanya mencakup langkah-langkah seperti menginstal dependensi, menjalankan pengujian, dan membangun aplikasi.</a:t>
            </a:r>
          </a:p>
          <a:p>
            <a:pPr marL="0" lvl="0" indent="0">
              <a:lnSpc>
                <a:spcPts val="2979"/>
              </a:lnSpc>
              <a:spcBef>
                <a:spcPct val="0"/>
              </a:spcBef>
            </a:pPr>
            <a:endParaRPr lang="en-US" sz="2127">
              <a:solidFill>
                <a:srgbClr val="3D312B"/>
              </a:solidFill>
              <a:latin typeface="Glass Antiqua"/>
            </a:endParaRPr>
          </a:p>
        </p:txBody>
      </p:sp>
      <p:sp>
        <p:nvSpPr>
          <p:cNvPr id="9" name="TextBox 9"/>
          <p:cNvSpPr txBox="1"/>
          <p:nvPr/>
        </p:nvSpPr>
        <p:spPr>
          <a:xfrm>
            <a:off x="9628895" y="6754117"/>
            <a:ext cx="7185414" cy="1445452"/>
          </a:xfrm>
          <a:prstGeom prst="rect">
            <a:avLst/>
          </a:prstGeom>
        </p:spPr>
        <p:txBody>
          <a:bodyPr lIns="0" tIns="0" rIns="0" bIns="0" rtlCol="0" anchor="t">
            <a:spAutoFit/>
          </a:bodyPr>
          <a:lstStyle/>
          <a:p>
            <a:pPr>
              <a:lnSpc>
                <a:spcPts val="3865"/>
              </a:lnSpc>
            </a:pPr>
            <a:r>
              <a:rPr lang="en-US" sz="2761">
                <a:solidFill>
                  <a:srgbClr val="3D312B"/>
                </a:solidFill>
                <a:latin typeface="Glass Antiqua"/>
              </a:rPr>
              <a:t>5.Tulis pengujian otomatis menggunakan kerangka pengujian seperti pytest atau unittest. </a:t>
            </a:r>
          </a:p>
          <a:p>
            <a:pPr marL="0" lvl="0" indent="0">
              <a:lnSpc>
                <a:spcPts val="3865"/>
              </a:lnSpc>
              <a:spcBef>
                <a:spcPct val="0"/>
              </a:spcBef>
            </a:pPr>
            <a:endParaRPr lang="en-US" sz="2761">
              <a:solidFill>
                <a:srgbClr val="3D312B"/>
              </a:solidFill>
              <a:latin typeface="Glass Antiqua"/>
            </a:endParaRPr>
          </a:p>
        </p:txBody>
      </p:sp>
      <p:sp>
        <p:nvSpPr>
          <p:cNvPr id="10" name="TextBox 10"/>
          <p:cNvSpPr txBox="1"/>
          <p:nvPr/>
        </p:nvSpPr>
        <p:spPr>
          <a:xfrm>
            <a:off x="9350279" y="3116405"/>
            <a:ext cx="7118379" cy="1292514"/>
          </a:xfrm>
          <a:prstGeom prst="rect">
            <a:avLst/>
          </a:prstGeom>
        </p:spPr>
        <p:txBody>
          <a:bodyPr lIns="0" tIns="0" rIns="0" bIns="0" rtlCol="0" anchor="t">
            <a:spAutoFit/>
          </a:bodyPr>
          <a:lstStyle/>
          <a:p>
            <a:pPr>
              <a:lnSpc>
                <a:spcPts val="2586"/>
              </a:lnSpc>
            </a:pPr>
            <a:r>
              <a:rPr lang="en-US" sz="1847">
                <a:solidFill>
                  <a:srgbClr val="3D312B"/>
                </a:solidFill>
                <a:latin typeface="Glass Antiqua"/>
              </a:rPr>
              <a:t>2.Ada beberapa alat CI/CD yang tersedia, seperti Jenkins, GitLab CI/CD, Travis CI, CircleCI, dan GitHub Actions. Pilih salah satu yang sesuai dengan kebutuhan proyek Anda dan integrasikan dengan sistem kontrol versi Anda.</a:t>
            </a:r>
          </a:p>
          <a:p>
            <a:pPr marL="0" lvl="0" indent="0">
              <a:lnSpc>
                <a:spcPts val="2586"/>
              </a:lnSpc>
              <a:spcBef>
                <a:spcPct val="0"/>
              </a:spcBef>
            </a:pPr>
            <a:endParaRPr lang="en-US" sz="1847">
              <a:solidFill>
                <a:srgbClr val="3D312B"/>
              </a:solidFill>
              <a:latin typeface="Glass Antiqua"/>
            </a:endParaRPr>
          </a:p>
        </p:txBody>
      </p:sp>
      <p:sp>
        <p:nvSpPr>
          <p:cNvPr id="11" name="Freeform 11"/>
          <p:cNvSpPr/>
          <p:nvPr/>
        </p:nvSpPr>
        <p:spPr>
          <a:xfrm>
            <a:off x="16029742" y="-644933"/>
            <a:ext cx="3360442" cy="7423657"/>
          </a:xfrm>
          <a:custGeom>
            <a:avLst/>
            <a:gdLst/>
            <a:ahLst/>
            <a:cxnLst/>
            <a:rect l="l" t="t" r="r" b="b"/>
            <a:pathLst>
              <a:path w="3360442" h="7423657">
                <a:moveTo>
                  <a:pt x="0" y="0"/>
                </a:moveTo>
                <a:lnTo>
                  <a:pt x="3360442" y="0"/>
                </a:lnTo>
                <a:lnTo>
                  <a:pt x="3360442" y="7423657"/>
                </a:lnTo>
                <a:lnTo>
                  <a:pt x="0" y="7423657"/>
                </a:lnTo>
                <a:lnTo>
                  <a:pt x="0" y="0"/>
                </a:lnTo>
                <a:close/>
              </a:path>
            </a:pathLst>
          </a:custGeom>
          <a:blipFill>
            <a:blip r:embed="rId5"/>
            <a:stretch>
              <a:fillRect/>
            </a:stretch>
          </a:blipFill>
        </p:spPr>
      </p:sp>
      <p:sp>
        <p:nvSpPr>
          <p:cNvPr id="12" name="Freeform 12"/>
          <p:cNvSpPr/>
          <p:nvPr/>
        </p:nvSpPr>
        <p:spPr>
          <a:xfrm rot="1018091" flipH="1">
            <a:off x="7170295" y="9051676"/>
            <a:ext cx="3882544" cy="5182793"/>
          </a:xfrm>
          <a:custGeom>
            <a:avLst/>
            <a:gdLst/>
            <a:ahLst/>
            <a:cxnLst/>
            <a:rect l="l" t="t" r="r" b="b"/>
            <a:pathLst>
              <a:path w="3882544" h="5182793">
                <a:moveTo>
                  <a:pt x="3882544" y="0"/>
                </a:moveTo>
                <a:lnTo>
                  <a:pt x="0" y="0"/>
                </a:lnTo>
                <a:lnTo>
                  <a:pt x="0" y="5182793"/>
                </a:lnTo>
                <a:lnTo>
                  <a:pt x="3882544" y="5182793"/>
                </a:lnTo>
                <a:lnTo>
                  <a:pt x="3882544" y="0"/>
                </a:lnTo>
                <a:close/>
              </a:path>
            </a:pathLst>
          </a:custGeom>
          <a:blipFill>
            <a:blip r:embed="rId6"/>
            <a:stretch>
              <a:fillRect/>
            </a:stretch>
          </a:blipFill>
        </p:spPr>
      </p:sp>
      <p:sp>
        <p:nvSpPr>
          <p:cNvPr id="13" name="Freeform 13"/>
          <p:cNvSpPr/>
          <p:nvPr/>
        </p:nvSpPr>
        <p:spPr>
          <a:xfrm rot="-1204554">
            <a:off x="167627" y="323995"/>
            <a:ext cx="2127259" cy="1353209"/>
          </a:xfrm>
          <a:custGeom>
            <a:avLst/>
            <a:gdLst/>
            <a:ahLst/>
            <a:cxnLst/>
            <a:rect l="l" t="t" r="r" b="b"/>
            <a:pathLst>
              <a:path w="2127259" h="1353209">
                <a:moveTo>
                  <a:pt x="0" y="0"/>
                </a:moveTo>
                <a:lnTo>
                  <a:pt x="2127259" y="0"/>
                </a:lnTo>
                <a:lnTo>
                  <a:pt x="2127259" y="1353209"/>
                </a:lnTo>
                <a:lnTo>
                  <a:pt x="0" y="1353209"/>
                </a:lnTo>
                <a:lnTo>
                  <a:pt x="0" y="0"/>
                </a:lnTo>
                <a:close/>
              </a:path>
            </a:pathLst>
          </a:custGeom>
          <a:blipFill>
            <a:blip r:embed="rId7"/>
            <a:stretch>
              <a:fillRect t="-90169"/>
            </a:stretch>
          </a:blipFill>
        </p:spPr>
      </p:sp>
      <p:sp>
        <p:nvSpPr>
          <p:cNvPr id="14" name="TextBox 14"/>
          <p:cNvSpPr txBox="1"/>
          <p:nvPr/>
        </p:nvSpPr>
        <p:spPr>
          <a:xfrm>
            <a:off x="2456846" y="186579"/>
            <a:ext cx="12442194" cy="2215764"/>
          </a:xfrm>
          <a:prstGeom prst="rect">
            <a:avLst/>
          </a:prstGeom>
        </p:spPr>
        <p:txBody>
          <a:bodyPr lIns="0" tIns="0" rIns="0" bIns="0" rtlCol="0" anchor="t">
            <a:spAutoFit/>
          </a:bodyPr>
          <a:lstStyle/>
          <a:p>
            <a:pPr marL="0" lvl="0" indent="0" algn="ctr">
              <a:lnSpc>
                <a:spcPts val="8849"/>
              </a:lnSpc>
              <a:spcBef>
                <a:spcPct val="0"/>
              </a:spcBef>
            </a:pPr>
            <a:r>
              <a:rPr lang="en-US" sz="6321">
                <a:solidFill>
                  <a:srgbClr val="FFFFFF"/>
                </a:solidFill>
                <a:latin typeface="Glass Antiqua"/>
              </a:rPr>
              <a:t>Berikut langkah-langkah untuk mengonfigurasi CI/CD di proyek Python: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Freeform 2"/>
          <p:cNvSpPr/>
          <p:nvPr/>
        </p:nvSpPr>
        <p:spPr>
          <a:xfrm rot="-5400000" flipV="1">
            <a:off x="-3540254" y="3591098"/>
            <a:ext cx="10287000" cy="3104804"/>
          </a:xfrm>
          <a:custGeom>
            <a:avLst/>
            <a:gdLst/>
            <a:ahLst/>
            <a:cxnLst/>
            <a:rect l="l" t="t" r="r" b="b"/>
            <a:pathLst>
              <a:path w="10287000" h="3104804">
                <a:moveTo>
                  <a:pt x="0" y="3104804"/>
                </a:moveTo>
                <a:lnTo>
                  <a:pt x="10287000" y="3104804"/>
                </a:lnTo>
                <a:lnTo>
                  <a:pt x="10287000" y="0"/>
                </a:lnTo>
                <a:lnTo>
                  <a:pt x="0" y="0"/>
                </a:lnTo>
                <a:lnTo>
                  <a:pt x="0" y="3104804"/>
                </a:lnTo>
                <a:close/>
              </a:path>
            </a:pathLst>
          </a:custGeom>
          <a:blipFill>
            <a:blip r:embed="rId2">
              <a:extLst>
                <a:ext uri="{96DAC541-7B7A-43D3-8B79-37D633B846F1}">
                  <asvg:svgBlip xmlns:asvg="http://schemas.microsoft.com/office/drawing/2016/SVG/main" xmlns="" r:embed="rId3"/>
                </a:ext>
              </a:extLst>
            </a:blip>
            <a:stretch>
              <a:fillRect/>
            </a:stretch>
          </a:blipFill>
        </p:spPr>
      </p:sp>
      <p:grpSp>
        <p:nvGrpSpPr>
          <p:cNvPr id="3" name="Group 3"/>
          <p:cNvGrpSpPr/>
          <p:nvPr/>
        </p:nvGrpSpPr>
        <p:grpSpPr>
          <a:xfrm>
            <a:off x="4356293" y="2720473"/>
            <a:ext cx="4787707" cy="660821"/>
            <a:chOff x="0" y="0"/>
            <a:chExt cx="1260960" cy="174043"/>
          </a:xfrm>
        </p:grpSpPr>
        <p:sp>
          <p:nvSpPr>
            <p:cNvPr id="4" name="Freeform 4"/>
            <p:cNvSpPr/>
            <p:nvPr/>
          </p:nvSpPr>
          <p:spPr>
            <a:xfrm>
              <a:off x="0" y="0"/>
              <a:ext cx="1260960" cy="174043"/>
            </a:xfrm>
            <a:custGeom>
              <a:avLst/>
              <a:gdLst/>
              <a:ahLst/>
              <a:cxnLst/>
              <a:rect l="l" t="t" r="r" b="b"/>
              <a:pathLst>
                <a:path w="1260960" h="174043">
                  <a:moveTo>
                    <a:pt x="0" y="0"/>
                  </a:moveTo>
                  <a:lnTo>
                    <a:pt x="1260960" y="0"/>
                  </a:lnTo>
                  <a:lnTo>
                    <a:pt x="1260960" y="174043"/>
                  </a:lnTo>
                  <a:lnTo>
                    <a:pt x="0" y="174043"/>
                  </a:lnTo>
                  <a:close/>
                </a:path>
              </a:pathLst>
            </a:custGeom>
            <a:solidFill>
              <a:srgbClr val="44170D"/>
            </a:solidFill>
          </p:spPr>
        </p:sp>
        <p:sp>
          <p:nvSpPr>
            <p:cNvPr id="5" name="TextBox 5"/>
            <p:cNvSpPr txBox="1"/>
            <p:nvPr/>
          </p:nvSpPr>
          <p:spPr>
            <a:xfrm>
              <a:off x="0" y="-57150"/>
              <a:ext cx="1260960" cy="231193"/>
            </a:xfrm>
            <a:prstGeom prst="rect">
              <a:avLst/>
            </a:prstGeom>
          </p:spPr>
          <p:txBody>
            <a:bodyPr lIns="50800" tIns="50800" rIns="50800" bIns="50800" rtlCol="0" anchor="ctr"/>
            <a:lstStyle/>
            <a:p>
              <a:pPr algn="ctr">
                <a:lnSpc>
                  <a:spcPts val="3018"/>
                </a:lnSpc>
              </a:pPr>
              <a:r>
                <a:rPr lang="en-US" sz="2156" spc="224">
                  <a:solidFill>
                    <a:srgbClr val="FFFFFF"/>
                  </a:solidFill>
                  <a:latin typeface="Arimo"/>
                </a:rPr>
                <a:t>SUMBER 1</a:t>
              </a:r>
            </a:p>
          </p:txBody>
        </p:sp>
      </p:grpSp>
      <p:sp>
        <p:nvSpPr>
          <p:cNvPr id="6" name="TextBox 6"/>
          <p:cNvSpPr txBox="1"/>
          <p:nvPr/>
        </p:nvSpPr>
        <p:spPr>
          <a:xfrm>
            <a:off x="5541774" y="227008"/>
            <a:ext cx="9768368" cy="2541089"/>
          </a:xfrm>
          <a:prstGeom prst="rect">
            <a:avLst/>
          </a:prstGeom>
        </p:spPr>
        <p:txBody>
          <a:bodyPr lIns="0" tIns="0" rIns="0" bIns="0" rtlCol="0" anchor="t">
            <a:spAutoFit/>
          </a:bodyPr>
          <a:lstStyle/>
          <a:p>
            <a:pPr>
              <a:lnSpc>
                <a:spcPts val="10173"/>
              </a:lnSpc>
            </a:pPr>
            <a:r>
              <a:rPr lang="en-US" sz="7266">
                <a:solidFill>
                  <a:srgbClr val="9B7266"/>
                </a:solidFill>
                <a:latin typeface="Black Mango Semi-Bold"/>
              </a:rPr>
              <a:t>Referensi/Sumber</a:t>
            </a:r>
          </a:p>
          <a:p>
            <a:pPr>
              <a:lnSpc>
                <a:spcPts val="10173"/>
              </a:lnSpc>
              <a:spcBef>
                <a:spcPct val="0"/>
              </a:spcBef>
            </a:pPr>
            <a:endParaRPr lang="en-US" sz="7266">
              <a:solidFill>
                <a:srgbClr val="9B7266"/>
              </a:solidFill>
              <a:latin typeface="Black Mango Semi-Bold"/>
            </a:endParaRPr>
          </a:p>
        </p:txBody>
      </p:sp>
      <p:sp>
        <p:nvSpPr>
          <p:cNvPr id="7" name="TextBox 7"/>
          <p:cNvSpPr txBox="1"/>
          <p:nvPr/>
        </p:nvSpPr>
        <p:spPr>
          <a:xfrm>
            <a:off x="4164699" y="3743243"/>
            <a:ext cx="10487477" cy="2229988"/>
          </a:xfrm>
          <a:prstGeom prst="rect">
            <a:avLst/>
          </a:prstGeom>
        </p:spPr>
        <p:txBody>
          <a:bodyPr lIns="0" tIns="0" rIns="0" bIns="0" rtlCol="0" anchor="t">
            <a:spAutoFit/>
          </a:bodyPr>
          <a:lstStyle/>
          <a:p>
            <a:pPr>
              <a:lnSpc>
                <a:spcPts val="2938"/>
              </a:lnSpc>
            </a:pPr>
            <a:r>
              <a:rPr lang="en-US" sz="2099" spc="218">
                <a:solidFill>
                  <a:srgbClr val="9B7266"/>
                </a:solidFill>
                <a:latin typeface="Arimo"/>
              </a:rPr>
              <a:t>Sumber soal 1:</a:t>
            </a:r>
          </a:p>
          <a:p>
            <a:pPr>
              <a:lnSpc>
                <a:spcPts val="2938"/>
              </a:lnSpc>
            </a:pPr>
            <a:r>
              <a:rPr lang="en-US" sz="2099" spc="218">
                <a:solidFill>
                  <a:srgbClr val="9B7266"/>
                </a:solidFill>
                <a:latin typeface="Arimo"/>
              </a:rPr>
              <a:t>•https://www.softwaretestinghelp.com/test-driven-development-tdd/</a:t>
            </a:r>
          </a:p>
          <a:p>
            <a:pPr>
              <a:lnSpc>
                <a:spcPts val="2938"/>
              </a:lnSpc>
            </a:pPr>
            <a:r>
              <a:rPr lang="en-US" sz="2099" spc="218">
                <a:solidFill>
                  <a:srgbClr val="9B7266"/>
                </a:solidFill>
                <a:latin typeface="Arimo"/>
              </a:rPr>
              <a:t>•https://realpython.com/tutorials/testing/</a:t>
            </a:r>
          </a:p>
          <a:p>
            <a:pPr>
              <a:lnSpc>
                <a:spcPts val="2938"/>
              </a:lnSpc>
            </a:pPr>
            <a:r>
              <a:rPr lang="en-US" sz="2099" spc="218">
                <a:solidFill>
                  <a:srgbClr val="9B7266"/>
                </a:solidFill>
                <a:latin typeface="Arimo"/>
              </a:rPr>
              <a:t>•https://www.guru99.com/white-box-testing.html</a:t>
            </a:r>
          </a:p>
          <a:p>
            <a:pPr>
              <a:lnSpc>
                <a:spcPts val="2938"/>
              </a:lnSpc>
            </a:pPr>
            <a:endParaRPr lang="en-US" sz="2099" spc="218">
              <a:solidFill>
                <a:srgbClr val="9B7266"/>
              </a:solidFill>
              <a:latin typeface="Arimo"/>
            </a:endParaRPr>
          </a:p>
          <a:p>
            <a:pPr marL="0" lvl="0" indent="0">
              <a:lnSpc>
                <a:spcPts val="2938"/>
              </a:lnSpc>
              <a:spcBef>
                <a:spcPct val="0"/>
              </a:spcBef>
            </a:pPr>
            <a:endParaRPr lang="en-US" sz="2099" spc="218">
              <a:solidFill>
                <a:srgbClr val="9B7266"/>
              </a:solidFill>
              <a:latin typeface="Arimo"/>
            </a:endParaRPr>
          </a:p>
        </p:txBody>
      </p:sp>
      <p:grpSp>
        <p:nvGrpSpPr>
          <p:cNvPr id="8" name="Group 8"/>
          <p:cNvGrpSpPr/>
          <p:nvPr/>
        </p:nvGrpSpPr>
        <p:grpSpPr>
          <a:xfrm>
            <a:off x="6741947" y="5653376"/>
            <a:ext cx="4787707" cy="660821"/>
            <a:chOff x="0" y="0"/>
            <a:chExt cx="1260960" cy="174043"/>
          </a:xfrm>
        </p:grpSpPr>
        <p:sp>
          <p:nvSpPr>
            <p:cNvPr id="9" name="Freeform 9"/>
            <p:cNvSpPr/>
            <p:nvPr/>
          </p:nvSpPr>
          <p:spPr>
            <a:xfrm>
              <a:off x="0" y="0"/>
              <a:ext cx="1260960" cy="174043"/>
            </a:xfrm>
            <a:custGeom>
              <a:avLst/>
              <a:gdLst/>
              <a:ahLst/>
              <a:cxnLst/>
              <a:rect l="l" t="t" r="r" b="b"/>
              <a:pathLst>
                <a:path w="1260960" h="174043">
                  <a:moveTo>
                    <a:pt x="0" y="0"/>
                  </a:moveTo>
                  <a:lnTo>
                    <a:pt x="1260960" y="0"/>
                  </a:lnTo>
                  <a:lnTo>
                    <a:pt x="1260960" y="174043"/>
                  </a:lnTo>
                  <a:lnTo>
                    <a:pt x="0" y="174043"/>
                  </a:lnTo>
                  <a:close/>
                </a:path>
              </a:pathLst>
            </a:custGeom>
            <a:solidFill>
              <a:srgbClr val="44170D"/>
            </a:solidFill>
          </p:spPr>
        </p:sp>
        <p:sp>
          <p:nvSpPr>
            <p:cNvPr id="10" name="TextBox 10"/>
            <p:cNvSpPr txBox="1"/>
            <p:nvPr/>
          </p:nvSpPr>
          <p:spPr>
            <a:xfrm>
              <a:off x="0" y="-57150"/>
              <a:ext cx="1260960" cy="231193"/>
            </a:xfrm>
            <a:prstGeom prst="rect">
              <a:avLst/>
            </a:prstGeom>
          </p:spPr>
          <p:txBody>
            <a:bodyPr lIns="50800" tIns="50800" rIns="50800" bIns="50800" rtlCol="0" anchor="ctr"/>
            <a:lstStyle/>
            <a:p>
              <a:pPr algn="ctr">
                <a:lnSpc>
                  <a:spcPts val="3018"/>
                </a:lnSpc>
              </a:pPr>
              <a:r>
                <a:rPr lang="en-US" sz="2156" spc="224">
                  <a:solidFill>
                    <a:srgbClr val="FFFFFF"/>
                  </a:solidFill>
                  <a:latin typeface="Arimo"/>
                </a:rPr>
                <a:t>SUMBER 2</a:t>
              </a:r>
            </a:p>
          </p:txBody>
        </p:sp>
      </p:grpSp>
      <p:sp>
        <p:nvSpPr>
          <p:cNvPr id="11" name="TextBox 11"/>
          <p:cNvSpPr txBox="1"/>
          <p:nvPr/>
        </p:nvSpPr>
        <p:spPr>
          <a:xfrm>
            <a:off x="7593728" y="6434925"/>
            <a:ext cx="10099848" cy="3343066"/>
          </a:xfrm>
          <a:prstGeom prst="rect">
            <a:avLst/>
          </a:prstGeom>
        </p:spPr>
        <p:txBody>
          <a:bodyPr lIns="0" tIns="0" rIns="0" bIns="0" rtlCol="0" anchor="t">
            <a:spAutoFit/>
          </a:bodyPr>
          <a:lstStyle/>
          <a:p>
            <a:pPr>
              <a:lnSpc>
                <a:spcPts val="2938"/>
              </a:lnSpc>
            </a:pPr>
            <a:r>
              <a:rPr lang="en-US" sz="2099" spc="218">
                <a:solidFill>
                  <a:srgbClr val="9B7266"/>
                </a:solidFill>
                <a:latin typeface="Arimo"/>
              </a:rPr>
              <a:t>Sumber soal 2:</a:t>
            </a:r>
          </a:p>
          <a:p>
            <a:pPr>
              <a:lnSpc>
                <a:spcPts val="2938"/>
              </a:lnSpc>
            </a:pPr>
            <a:r>
              <a:rPr lang="en-US" sz="2099" spc="218">
                <a:solidFill>
                  <a:srgbClr val="9B7266"/>
                </a:solidFill>
                <a:latin typeface="Arimo"/>
              </a:rPr>
              <a:t>•https://docs.gitlab.com/ee/ci/pipelines/</a:t>
            </a:r>
          </a:p>
          <a:p>
            <a:pPr>
              <a:lnSpc>
                <a:spcPts val="2938"/>
              </a:lnSpc>
            </a:pPr>
            <a:r>
              <a:rPr lang="en-US" sz="2099" spc="218">
                <a:solidFill>
                  <a:srgbClr val="9B7266"/>
                </a:solidFill>
                <a:latin typeface="Arimo"/>
              </a:rPr>
              <a:t>•https://aws.amazon.com/id/blogs/indonesia/membangun-ci-cd-pipeline-untuk-deploying-custom-machine-learning-models-menggunakan-layanan-aws/</a:t>
            </a:r>
          </a:p>
          <a:p>
            <a:pPr>
              <a:lnSpc>
                <a:spcPts val="2938"/>
              </a:lnSpc>
            </a:pPr>
            <a:r>
              <a:rPr lang="en-US" sz="2099" spc="218">
                <a:solidFill>
                  <a:srgbClr val="9B7266"/>
                </a:solidFill>
                <a:latin typeface="Arimo"/>
              </a:rPr>
              <a:t>•https://aws.amazon.com/id/getting-started/projects/set-up-ci-cd-pipeline/</a:t>
            </a:r>
          </a:p>
          <a:p>
            <a:pPr>
              <a:lnSpc>
                <a:spcPts val="2938"/>
              </a:lnSpc>
            </a:pPr>
            <a:endParaRPr lang="en-US" sz="2099" spc="218">
              <a:solidFill>
                <a:srgbClr val="9B7266"/>
              </a:solidFill>
              <a:latin typeface="Arimo"/>
            </a:endParaRPr>
          </a:p>
          <a:p>
            <a:pPr marL="0" lvl="0" indent="0">
              <a:lnSpc>
                <a:spcPts val="2938"/>
              </a:lnSpc>
              <a:spcBef>
                <a:spcPct val="0"/>
              </a:spcBef>
            </a:pPr>
            <a:endParaRPr lang="en-US" sz="2099" spc="218">
              <a:solidFill>
                <a:srgbClr val="9B7266"/>
              </a:solidFill>
              <a:latin typeface="Arimo"/>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326</Words>
  <Application>Microsoft Office PowerPoint</Application>
  <PresentationFormat>Custom</PresentationFormat>
  <Paragraphs>29</Paragraphs>
  <Slides>10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Ibarra Real Nova Italics</vt:lpstr>
      <vt:lpstr>Black Mango Semi-Bold</vt:lpstr>
      <vt:lpstr>Arimo</vt:lpstr>
      <vt:lpstr>Oswald Bold</vt:lpstr>
      <vt:lpstr>Calibri</vt:lpstr>
      <vt:lpstr>Ibarra Real Nova</vt:lpstr>
      <vt:lpstr>Glass Antiqua</vt:lpstr>
      <vt:lpstr>Arial</vt:lpstr>
      <vt:lpstr>Glass Antiqua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Testing QA</dc:title>
  <dc:creator>anita</dc:creator>
  <cp:lastModifiedBy>Microsoft account</cp:lastModifiedBy>
  <cp:revision>2</cp:revision>
  <dcterms:created xsi:type="dcterms:W3CDTF">2006-08-16T00:00:00Z</dcterms:created>
  <dcterms:modified xsi:type="dcterms:W3CDTF">2023-11-04T09:48:56Z</dcterms:modified>
  <dc:identifier>DAFzIEzDm-o</dc:identifier>
</cp:coreProperties>
</file>

<file path=docProps/thumbnail.jpeg>
</file>